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Google Sans Medium"/>
      <p:regular r:id="rId27"/>
      <p:bold r:id="rId28"/>
      <p:italic r:id="rId29"/>
      <p:boldItalic r:id="rId30"/>
    </p:embeddedFont>
    <p:embeddedFont>
      <p:font typeface="Google Sans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GoogleSans-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Google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nodo.org/records/14734046" TargetMode="External"/><Relationship Id="rId3" Type="http://schemas.openxmlformats.org/officeDocument/2006/relationships/hyperlink" Target="https://www.sciencedirect.com/science/article/pii/S1386505623000436" TargetMode="External"/><Relationship Id="rId4" Type="http://schemas.openxmlformats.org/officeDocument/2006/relationships/hyperlink" Target="https://arxiv.org/pdf/2308.0831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nodo.org/records/14734046" TargetMode="External"/><Relationship Id="rId3" Type="http://schemas.openxmlformats.org/officeDocument/2006/relationships/hyperlink" Target="https://www.sciencedirect.com/science/article/pii/S1386505623000436" TargetMode="External"/><Relationship Id="rId4" Type="http://schemas.openxmlformats.org/officeDocument/2006/relationships/hyperlink" Target="https://arxiv.org/pdf/2308.08310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6b2cc58d7c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6b2cc58d7c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Managers in critical industries, Health &amp; Safety Professionals, Tech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aee4381e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aee4381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Raw Sensor Data Collection: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Source:</a:t>
            </a:r>
            <a:r>
              <a:rPr lang="en">
                <a:solidFill>
                  <a:schemeClr val="dk1"/>
                </a:solidFill>
              </a:rPr>
              <a:t> Wearable devices (smartwatches, fitness trackers, chest straps) continuously collect physiological data like Heart Rate (HR), Blood Volume Pulse (BVP), Electrodermal Activity (EDA), Skin Temperature (TEMP), and Accelerometer (ACC)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Data is streamed wirelessly (e.g., Bluetooth) from the wearable to a connected smartphone or directly to a cloud endpoint.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Ingestion &amp; Preprocessing: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Raw, noisy sensor signals are ingested into the system. This involves: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Synchronization:</a:t>
            </a:r>
            <a:r>
              <a:rPr lang="en">
                <a:solidFill>
                  <a:schemeClr val="dk1"/>
                </a:solidFill>
              </a:rPr>
              <a:t> Aligning data streams from different sensors if needed.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Resampling/Upsampling:</a:t>
            </a:r>
            <a:r>
              <a:rPr lang="en">
                <a:solidFill>
                  <a:schemeClr val="dk1"/>
                </a:solidFill>
              </a:rPr>
              <a:t> Standardizing sampling rates across different modalities (e.g., upsampling EDA and ACC to match BVP).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Noise Reduction:</a:t>
            </a:r>
            <a:r>
              <a:rPr lang="en">
                <a:solidFill>
                  <a:schemeClr val="dk1"/>
                </a:solidFill>
              </a:rPr>
              <a:t> Applying filters to remove artifacts (e.g., band-pass for ECG/BVP, low-pass for EDA).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Normalization:</a:t>
            </a:r>
            <a:r>
              <a:rPr lang="en">
                <a:solidFill>
                  <a:schemeClr val="dk1"/>
                </a:solidFill>
              </a:rPr>
              <a:t> Scaling sensor data to a common range (e.g., 0-1).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Data moves from raw streams into temporary processing buffers or local storage on the device.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Feature Engineering &amp; Windowing: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Processed signals are segmented into fixed-length, overlapping windows (e.g., 60-second windows with 15-second subwindows).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Discriminative features are extracted from each window, including: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Time-domain statistics:</a:t>
            </a:r>
            <a:r>
              <a:rPr lang="en">
                <a:solidFill>
                  <a:schemeClr val="dk1"/>
                </a:solidFill>
              </a:rPr>
              <a:t> Mean, standard deviation, min/max, skewness, kurtosis.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Frequency-domain features:</a:t>
            </a:r>
            <a:r>
              <a:rPr lang="en">
                <a:solidFill>
                  <a:schemeClr val="dk1"/>
                </a:solidFill>
              </a:rPr>
              <a:t> Using Fast Fourier Transform (FFT) to analyze spectral components (e.g., for BVP, EDA, ACC).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Physiological-specific metrics:</a:t>
            </a:r>
            <a:r>
              <a:rPr lang="en">
                <a:solidFill>
                  <a:schemeClr val="dk1"/>
                </a:solidFill>
              </a:rPr>
              <a:t> Heart Rate Variability (HRV) from BVP, Skin Conductance Responses (SCRs) from EDA.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Segmented raw data transforms into a tabular format where each row represents a window's features, moving towards a structured database or in-memory feature store.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Processed Feature Data Storage: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The extracted features for each window are stored, often in a time-series database or a structured cloud storage solution. This data is critical for model retraining and historical analysis.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From in-memory processing, data persists to durable storage (e.g., cloud database, local device database).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Machine Learning Model (Trained XGBoost/LightGBM):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A pre-trained classification model (e.g., LightGBM or XGBoost) is loaded. This model has learned patterns from historical, labeled WESAD data to distinguish between "stress" and "non-stress" physiological states.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The trained model (saved as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.pkl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.joblib</a:t>
            </a:r>
            <a:r>
              <a:rPr lang="en">
                <a:solidFill>
                  <a:schemeClr val="dk1"/>
                </a:solidFill>
              </a:rPr>
              <a:t> file) is loaded into the prediction environment (e.g., app backend, edge device runtime).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Prediction Engine: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The loaded model receives the new, preprocessed feature data (one window at a time).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It outputs a </a:t>
            </a:r>
            <a:r>
              <a:rPr b="1" lang="en">
                <a:solidFill>
                  <a:schemeClr val="dk1"/>
                </a:solidFill>
              </a:rPr>
              <a:t>probability score</a:t>
            </a:r>
            <a:r>
              <a:rPr lang="en">
                <a:solidFill>
                  <a:schemeClr val="dk1"/>
                </a:solidFill>
              </a:rPr>
              <a:t> indicating the likelihood of the current state being "stress" (e.g., 0.0 to 1.0).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Features are fed into the loaded ML model, and predictions/probabilities are generated.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App Backend / Cloud Services: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The prediction results (probability of stress) are sent to a backend system.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The backend can log predictions, apply business logic (e.g., trigger alerts based on thresholds), and integrate with other services (e.g., well-being platforms).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Prediction data moves from the prediction engine to a central server or cloud platform for further processing and persistent storage.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User Application (Mobile/Web):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The user application receives the stress probability scores (and potentially historical trends).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It visualizes the stress probability over time (e.g., a line graph) and provides real-time feedback or alerts.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Processed predictions are displayed to the end-user.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Proactive Interventions &amp; Recommendations: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Step:</a:t>
            </a:r>
            <a:r>
              <a:rPr lang="en">
                <a:solidFill>
                  <a:schemeClr val="dk1"/>
                </a:solidFill>
              </a:rPr>
              <a:t> Based on the predicted stress probability and configured thresholds, the app provides personalized, proactive recommendations (e.g., "Take a short break," "Practice mindful breathing," "Hydrate").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Journey:</a:t>
            </a:r>
            <a:r>
              <a:rPr lang="en">
                <a:solidFill>
                  <a:schemeClr val="dk1"/>
                </a:solidFill>
              </a:rPr>
              <a:t> The user interacts with the app, leading to behavioral changes or engagement with well-being resources, completing a feedback loop for potential long-term stress management.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aee4381e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aee4381e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 healthcare system where fewer errors occur due to stress. A transportation network with safer drivers. Classrooms where teachers are consistently at their best. Proactive peace makes this future a reality.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b2cc58d7c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b2cc58d7c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 healthcare system where fewer errors occur due to stress. A transportation network with safer drivers. Classrooms where teachers are consistently at their best. Proactive peace makes this future a reality.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aee4381e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6aee4381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b2cc58d7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b2cc58d7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b2cc58d7c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b2cc58d7c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b2cc58d7c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b2cc58d7c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aee4381e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aee4381e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Data Preprocessing Complexity: The raw WESAD sensor data required extensive preprocessing, including upsampling, noise reduction, and careful windowing, to extract meaningful features for the models. This multi-step pipeline is crucial but adds complexity.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Feature Engineering: Deriving relevant features from the time-series data, specifically using Fast Fourier Transform (FFT) and averaging over subwindows, was a critical step to convert continuous signals into a tabular format suitable for machine learning models. The choice of features significantly impacts model performance.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Class Imbalance: Stress instances (the positive class) are often less frequent than non-stress instances, which can bias models towards the majority class. This was addressed using class_weight (for CNN) or scale_pos_weight/is_unbalance (for XGBoost/LightGBM) during training.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Model Generalization (Subject-Independent Evaluation): Evaluating model performance using Leave-One-Subject-Out (LOSO) cross-validation was essential to assess how well models generalize to new, unseen individuals. This often results in lower, but more realistic, performance metrics compared to subject-dependent validation.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Model Input Shape Management: Different model types (CNN vs. tree-based models like XGBoost/LightGBM) require distinct input data shapes and types (e.g., 4D tensors for CNNs vs. 2D flattened arrays for tree models). Ensuring correct data transformation at each stage was a recurring challenge.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Model Performance Variability Across Subjects: Even with LOSO, individual subject performance varied significantly. For example, some subjects like S4, S8, and S13 showed very high F1-scores (1.0000) with LightGBM, while others like S3 (0.5263) and S17 (0.1333) showed much lower F1-scores. This highlights individual physiological differences and the variability of stress response.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aee4381e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aee4381e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 healthcare system where fewer errors occur due to stress. A transportation network with safer drivers. Classrooms where teachers are consistently at their best. Proactive peace makes this future a reality.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aee4381e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6aee4381e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https://zenodo.org/records/14734046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for stress monitoring from wearable devices: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https://www.sciencedirect.com/science/article/pii/S1386505623000436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Slice it up: Unmasking User Identities in Smartwatch Health Data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https://arxiv.org/pdf/2308.08310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aee4381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aee4381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millions of dedicated professionals – our nurses, our teachers, our drivers – shoulder immense responsibility. They make critical decisions, often under extreme pressure. But what happens when that pressure reaches its breaking point?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the signs when they're already advanced, often after the damage is done. We offer reactive solutions: counseling, time off – all important, but often too late for prevention.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What's missing is the ability to </a:t>
            </a:r>
            <a:r>
              <a:rPr i="1" lang="en">
                <a:solidFill>
                  <a:schemeClr val="dk1"/>
                </a:solidFill>
              </a:rPr>
              <a:t>anticipate</a:t>
            </a:r>
            <a:r>
              <a:rPr lang="en">
                <a:solidFill>
                  <a:schemeClr val="dk1"/>
                </a:solidFill>
              </a:rPr>
              <a:t>. To predict the probability of someone reaching that stress threshold </a:t>
            </a:r>
            <a:r>
              <a:rPr i="1" lang="en">
                <a:solidFill>
                  <a:schemeClr val="dk1"/>
                </a:solidFill>
              </a:rPr>
              <a:t>before</a:t>
            </a:r>
            <a:r>
              <a:rPr lang="en">
                <a:solidFill>
                  <a:schemeClr val="dk1"/>
                </a:solidFill>
              </a:rPr>
              <a:t> they're overwhelmed. This is where we come in.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aee4381e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6aee4381e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https://zenodo.org/records/14734046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for stress monitoring from wearable devices: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https://www.sciencedirect.com/science/article/pii/S1386505623000436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Slice it up: Unmasking User Identities in Smartwatch Health Data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https://arxiv.org/pdf/2308.08310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aee4381e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aee4381e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b2cc58d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b2cc58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millions of dedicated professionals – our nurses, our teachers, our drivers – shoulder immense responsibility. They make critical decisions, often under extreme pressure. But what happens when that pressure reaches its breaking point?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the signs when they're already advanced, often after the damage is done. We offer reactive solutions: counseling, time off – all important, but often too late for prevention.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What's missing is the ability to </a:t>
            </a:r>
            <a:r>
              <a:rPr i="1" lang="en">
                <a:solidFill>
                  <a:schemeClr val="dk1"/>
                </a:solidFill>
              </a:rPr>
              <a:t>anticipate</a:t>
            </a:r>
            <a:r>
              <a:rPr lang="en">
                <a:solidFill>
                  <a:schemeClr val="dk1"/>
                </a:solidFill>
              </a:rPr>
              <a:t>. To predict the probability of someone reaching that stress threshold </a:t>
            </a:r>
            <a:r>
              <a:rPr i="1" lang="en">
                <a:solidFill>
                  <a:schemeClr val="dk1"/>
                </a:solidFill>
              </a:rPr>
              <a:t>before</a:t>
            </a:r>
            <a:r>
              <a:rPr lang="en">
                <a:solidFill>
                  <a:schemeClr val="dk1"/>
                </a:solidFill>
              </a:rPr>
              <a:t> they're overwhelmed. This is where we come in.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b2cc58d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b2cc58d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aee4381e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aee4381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millions of dedicated professionals – our nurses, our teachers, our drivers – shoulder immense responsibility. They make critical decisions, often under extreme pressure. But what happens when that pressure reaches its breaking point?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the signs when they're already advanced, often after the damage is done. We offer reactive solutions: counseling, time off – all important, but often too late for prevention.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What's missing is the ability to </a:t>
            </a:r>
            <a:r>
              <a:rPr i="1" lang="en">
                <a:solidFill>
                  <a:schemeClr val="dk1"/>
                </a:solidFill>
              </a:rPr>
              <a:t>anticipate</a:t>
            </a:r>
            <a:r>
              <a:rPr lang="en">
                <a:solidFill>
                  <a:schemeClr val="dk1"/>
                </a:solidFill>
              </a:rPr>
              <a:t>. To predict the probability of someone reaching that stress threshold </a:t>
            </a:r>
            <a:r>
              <a:rPr i="1" lang="en">
                <a:solidFill>
                  <a:schemeClr val="dk1"/>
                </a:solidFill>
              </a:rPr>
              <a:t>before</a:t>
            </a:r>
            <a:r>
              <a:rPr lang="en">
                <a:solidFill>
                  <a:schemeClr val="dk1"/>
                </a:solidFill>
              </a:rPr>
              <a:t> they're overwhelmed. This is where we come in.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b2cc58d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b2cc58d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aee4381e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aee4381e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millions of dedicated professionals – our nurses, our teachers, our drivers – shoulder immense responsibility. They make critical decisions, often under extreme pressure. But what happens when that pressure reaches its breaking point?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the signs when they're already advanced, often after the damage is done. We offer reactive solutions: counseling, time off – all important, but often too late for prevention.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What's missing is the ability to </a:t>
            </a:r>
            <a:r>
              <a:rPr i="1" lang="en">
                <a:solidFill>
                  <a:schemeClr val="dk1"/>
                </a:solidFill>
              </a:rPr>
              <a:t>anticipate</a:t>
            </a:r>
            <a:r>
              <a:rPr lang="en">
                <a:solidFill>
                  <a:schemeClr val="dk1"/>
                </a:solidFill>
              </a:rPr>
              <a:t>. To predict the probability of someone reaching that stress threshold </a:t>
            </a:r>
            <a:r>
              <a:rPr i="1" lang="en">
                <a:solidFill>
                  <a:schemeClr val="dk1"/>
                </a:solidFill>
              </a:rPr>
              <a:t>before</a:t>
            </a:r>
            <a:r>
              <a:rPr lang="en">
                <a:solidFill>
                  <a:schemeClr val="dk1"/>
                </a:solidFill>
              </a:rPr>
              <a:t> they're overwhelmed. This is where we come in.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aee4381e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aee4381e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aee4381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aee4381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22484" l="13346" r="11289" t="18733"/>
          <a:stretch/>
        </p:blipFill>
        <p:spPr>
          <a:xfrm>
            <a:off x="8286905" y="107975"/>
            <a:ext cx="7342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s://ubi29.informatik.uni-siegen.de/usi/data_wesad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Relationship Id="rId5" Type="http://schemas.openxmlformats.org/officeDocument/2006/relationships/image" Target="../media/image28.jpg"/><Relationship Id="rId6" Type="http://schemas.openxmlformats.org/officeDocument/2006/relationships/image" Target="../media/image24.jp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38.gif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hyperlink" Target="https://www.mdpi.com/1424-8220/24/10/3052" TargetMode="External"/><Relationship Id="rId11" Type="http://schemas.openxmlformats.org/officeDocument/2006/relationships/image" Target="../media/image29.png"/><Relationship Id="rId10" Type="http://schemas.openxmlformats.org/officeDocument/2006/relationships/hyperlink" Target="https://www.sciencedirect.com/science/article/pii/S1386505623000436" TargetMode="External"/><Relationship Id="rId9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hyperlink" Target="https://arxiv.org/pdf/2308.08310" TargetMode="External"/><Relationship Id="rId7" Type="http://schemas.openxmlformats.org/officeDocument/2006/relationships/image" Target="../media/image26.png"/><Relationship Id="rId8" Type="http://schemas.openxmlformats.org/officeDocument/2006/relationships/hyperlink" Target="https://www.eti.uni-siegen.de/ubicomp/papers/ubi_icmi2018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Relationship Id="rId11" Type="http://schemas.openxmlformats.org/officeDocument/2006/relationships/image" Target="../media/image1.jpg"/><Relationship Id="rId10" Type="http://schemas.openxmlformats.org/officeDocument/2006/relationships/image" Target="../media/image32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Relationship Id="rId11" Type="http://schemas.openxmlformats.org/officeDocument/2006/relationships/image" Target="../media/image10.jpg"/><Relationship Id="rId10" Type="http://schemas.openxmlformats.org/officeDocument/2006/relationships/image" Target="../media/image8.jpg"/><Relationship Id="rId12" Type="http://schemas.openxmlformats.org/officeDocument/2006/relationships/image" Target="../media/image35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jp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382000" y="2686325"/>
            <a:ext cx="4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6D7A8"/>
                </a:solidFill>
              </a:rPr>
              <a:t>Proactive Peace</a:t>
            </a:r>
            <a:endParaRPr b="1" sz="36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Predicting Stress Before It Strikes</a:t>
            </a:r>
            <a:endParaRPr sz="1700">
              <a:solidFill>
                <a:srgbClr val="666666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5186" l="12659" r="19318" t="16856"/>
          <a:stretch/>
        </p:blipFill>
        <p:spPr>
          <a:xfrm>
            <a:off x="1964325" y="909300"/>
            <a:ext cx="2423875" cy="17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202650" y="4040775"/>
            <a:ext cx="4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Nancy Goyal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June, 2025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descr="Title: Empowering Our Everyday Heroes in Critical Professions&#10;Visual: A calming, abstract background image transitioning into subtle, overlaid silhouettes of a nurse, a teacher, and a driver. Do it in the colors of the logo : shades of green and blue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452" y="1825"/>
            <a:ext cx="2805545" cy="513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High level</a:t>
            </a:r>
            <a:r>
              <a:rPr b="1" lang="en" sz="2300">
                <a:solidFill>
                  <a:srgbClr val="666666"/>
                </a:solidFill>
              </a:rPr>
              <a:t> </a:t>
            </a:r>
            <a:r>
              <a:rPr b="1" lang="en" sz="2300">
                <a:solidFill>
                  <a:srgbClr val="B6D7A8"/>
                </a:solidFill>
              </a:rPr>
              <a:t>Solution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311700" y="1210346"/>
            <a:ext cx="79131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Raw Sensor Data Collection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Ingestion &amp; Preprocessing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Resampling/Upsampling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Normalization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Feature Engineering &amp; Windowing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Frequency-domain features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Physiological-specific metrics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Processed Feature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Machine Learning Model (XGBoost/LightGBM/CNN)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Prediction Engine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 Backend to capture readings in real time (FW*)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 Application </a:t>
            </a:r>
            <a:r>
              <a:rPr lang="en"/>
              <a:t>(FW*)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Proactive Interventions &amp; Recommendations </a:t>
            </a:r>
            <a:r>
              <a:rPr lang="en"/>
              <a:t>(FW*)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Data 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311700" y="1667396"/>
            <a:ext cx="79131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data</a:t>
            </a:r>
            <a:r>
              <a:rPr lang="en"/>
              <a:t> has been recorded using two different devices (one chest-based and one wrist-based), each including high resolution physiological (BVP, ECG, EDA, EMG, RESP, and TEMP) and motion (ACC) modalities.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15 subjects had a mean age of 27.5 ± 2.4 years including male(12) and female(3)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36 minutes per subject. With 15 subjects and using a sliding window of 0.25 seconds, approximately 133000 windows were generated. 53 % belong to the baseline class, 30 % represent the stress class, and 17 % originate from the amusement condition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Example data</a:t>
            </a:r>
            <a:endParaRPr b="1" sz="2300">
              <a:solidFill>
                <a:srgbClr val="666666"/>
              </a:solidFill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50" y="2258650"/>
            <a:ext cx="1847300" cy="131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1006625" y="4762975"/>
            <a:ext cx="35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Electrodermal Activity (EDA) 	3-axis accelerometer (ACC)</a:t>
            </a:r>
            <a:endParaRPr sz="900"/>
          </a:p>
        </p:txBody>
      </p:sp>
      <p:sp>
        <p:nvSpPr>
          <p:cNvPr id="254" name="Google Shape;254;p24"/>
          <p:cNvSpPr txBox="1"/>
          <p:nvPr/>
        </p:nvSpPr>
        <p:spPr>
          <a:xfrm>
            <a:off x="4572000" y="4762975"/>
            <a:ext cx="454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B</a:t>
            </a:r>
            <a:r>
              <a:rPr lang="en" sz="900">
                <a:solidFill>
                  <a:schemeClr val="dk2"/>
                </a:solidFill>
              </a:rPr>
              <a:t>lood Volume Pulse (BVP)		skin Temperature (TEMP)</a:t>
            </a:r>
            <a:endParaRPr sz="900"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650" y="1874350"/>
            <a:ext cx="2947924" cy="21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175" y="952350"/>
            <a:ext cx="3969924" cy="35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ML Models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>
            <p:ph idx="1" type="body"/>
          </p:nvPr>
        </p:nvSpPr>
        <p:spPr>
          <a:xfrm>
            <a:off x="311700" y="1158526"/>
            <a:ext cx="8163000" cy="32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CNN (Convolutional Neural Network):</a:t>
            </a:r>
            <a:r>
              <a:rPr lang="en" sz="1100">
                <a:solidFill>
                  <a:srgbClr val="666666"/>
                </a:solidFill>
              </a:rPr>
              <a:t> While capable of learning hierarchical features from time-series data, its implementation required precise handling of input tensor shapes and data types. (Specific average F1-score showed around 86.5%, high processing time)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XGBoost (Extreme Gradient Boosting):</a:t>
            </a:r>
            <a:endParaRPr b="1" sz="1100">
              <a:solidFill>
                <a:srgbClr val="666666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Average F1-Score: 0.7601</a:t>
            </a:r>
            <a:endParaRPr b="1" sz="1100">
              <a:solidFill>
                <a:srgbClr val="66666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Pros:</a:t>
            </a:r>
            <a:r>
              <a:rPr lang="en" sz="1100">
                <a:solidFill>
                  <a:srgbClr val="666666"/>
                </a:solidFill>
              </a:rPr>
              <a:t> Generally robust, good performance, handles class imbalance with </a:t>
            </a:r>
            <a:r>
              <a:rPr lang="en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scale_pos_weight</a:t>
            </a:r>
            <a:r>
              <a:rPr lang="en" sz="1100">
                <a:solidFill>
                  <a:srgbClr val="666666"/>
                </a:solidFill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Cons:</a:t>
            </a:r>
            <a:r>
              <a:rPr lang="en" sz="1100">
                <a:solidFill>
                  <a:srgbClr val="666666"/>
                </a:solidFill>
              </a:rPr>
              <a:t> Can be sensitive to hyperparameter tuning.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3C47D"/>
                </a:solidFill>
              </a:rPr>
              <a:t>LightGBM (Light Gradient Boosting Machine):</a:t>
            </a:r>
            <a:endParaRPr b="1" sz="1100">
              <a:solidFill>
                <a:srgbClr val="93C47D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Average F1-Score: 0.8151</a:t>
            </a:r>
            <a:endParaRPr b="1" sz="1100">
              <a:solidFill>
                <a:srgbClr val="66666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Pros:</a:t>
            </a:r>
            <a:r>
              <a:rPr lang="en" sz="1100">
                <a:solidFill>
                  <a:srgbClr val="666666"/>
                </a:solidFill>
              </a:rPr>
              <a:t> Often faster than XGBoost, good performance, handles class imbalance with </a:t>
            </a:r>
            <a:r>
              <a:rPr lang="en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is_unbalance</a:t>
            </a:r>
            <a:r>
              <a:rPr lang="en" sz="1100">
                <a:solidFill>
                  <a:srgbClr val="666666"/>
                </a:solidFill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b="1" lang="en" sz="1100">
                <a:solidFill>
                  <a:srgbClr val="666666"/>
                </a:solidFill>
              </a:rPr>
              <a:t>Cons:</a:t>
            </a:r>
            <a:r>
              <a:rPr lang="en" sz="1100">
                <a:solidFill>
                  <a:srgbClr val="666666"/>
                </a:solidFill>
              </a:rPr>
              <a:t> Similar to XGBoost, requires feature engineering.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ML Models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50" y="1202900"/>
            <a:ext cx="4527348" cy="22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300" y="2773749"/>
            <a:ext cx="4419600" cy="219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311700" y="225350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ML Models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00" y="916825"/>
            <a:ext cx="4082299" cy="2027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e a proactive peace app image showing graph of stress probability in last 30 mins with recommendations" id="279" name="Google Shape;279;p27"/>
          <p:cNvPicPr preferRelativeResize="0"/>
          <p:nvPr/>
        </p:nvPicPr>
        <p:blipFill rotWithShape="1">
          <a:blip r:embed="rId5">
            <a:alphaModFix/>
          </a:blip>
          <a:srcRect b="29465" l="31779" r="31258" t="5776"/>
          <a:stretch/>
        </p:blipFill>
        <p:spPr>
          <a:xfrm>
            <a:off x="7122925" y="0"/>
            <a:ext cx="2021075" cy="192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e a proactive peace app image generating alerts to employer when stress hits above 70% with correct text on the picture" id="280" name="Google Shape;280;p27"/>
          <p:cNvPicPr preferRelativeResize="0"/>
          <p:nvPr/>
        </p:nvPicPr>
        <p:blipFill rotWithShape="1">
          <a:blip r:embed="rId6">
            <a:alphaModFix/>
          </a:blip>
          <a:srcRect b="4897" l="32754" r="34249" t="0"/>
          <a:stretch/>
        </p:blipFill>
        <p:spPr>
          <a:xfrm>
            <a:off x="7143450" y="1873500"/>
            <a:ext cx="1980026" cy="31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0225" y="2944750"/>
            <a:ext cx="4311025" cy="21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High level architecture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11702" y="2830494"/>
            <a:ext cx="867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Sensor data</a:t>
            </a:r>
            <a:endParaRPr b="1" sz="955">
              <a:solidFill>
                <a:srgbClr val="80808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701" y="2353248"/>
            <a:ext cx="409768" cy="40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6003553" y="2866000"/>
            <a:ext cx="1159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Stress Alerts / recommendation</a:t>
            </a:r>
            <a:endParaRPr b="1" sz="955">
              <a:solidFill>
                <a:srgbClr val="80808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t/>
            </a:r>
            <a:endParaRPr b="1" sz="955">
              <a:solidFill>
                <a:srgbClr val="80808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1486">
            <a:off x="1307722" y="2059311"/>
            <a:ext cx="291555" cy="105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1486">
            <a:off x="2682180" y="2059311"/>
            <a:ext cx="291555" cy="105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1486">
            <a:off x="4141619" y="2059311"/>
            <a:ext cx="291555" cy="105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664" y="2321439"/>
            <a:ext cx="409768" cy="40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1385197" y="2820859"/>
            <a:ext cx="1385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streaming ingestion</a:t>
            </a:r>
            <a:endParaRPr b="1" sz="95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097166" y="2800749"/>
            <a:ext cx="742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Predicting</a:t>
            </a: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 results</a:t>
            </a:r>
            <a:endParaRPr b="1" sz="95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4755093" y="2787323"/>
            <a:ext cx="938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Revise stress trend</a:t>
            </a:r>
            <a:endParaRPr b="1" sz="95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3330824" y="2343841"/>
            <a:ext cx="452100" cy="4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3675" lIns="43675" spcFirstLastPara="1" rIns="43675" wrap="square" tIns="43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8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1486">
            <a:off x="7124898" y="2031218"/>
            <a:ext cx="291555" cy="105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1486">
            <a:off x="5646524" y="2051150"/>
            <a:ext cx="291555" cy="105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1880" y="2325569"/>
            <a:ext cx="503519" cy="448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7473694" y="2816274"/>
            <a:ext cx="1159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500" lIns="65500" spcFirstLastPara="1" rIns="65500" wrap="square" tIns="6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955">
                <a:solidFill>
                  <a:srgbClr val="808080"/>
                </a:solidFill>
                <a:latin typeface="Google Sans"/>
                <a:ea typeface="Google Sans"/>
                <a:cs typeface="Google Sans"/>
                <a:sym typeface="Google Sans"/>
              </a:rPr>
              <a:t>End user notification</a:t>
            </a:r>
            <a:endParaRPr b="1" sz="955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3" name="Google Shape;303;p28"/>
          <p:cNvCxnSpPr/>
          <p:nvPr/>
        </p:nvCxnSpPr>
        <p:spPr>
          <a:xfrm>
            <a:off x="901963" y="2441247"/>
            <a:ext cx="0" cy="65700"/>
          </a:xfrm>
          <a:prstGeom prst="straightConnector1">
            <a:avLst/>
          </a:prstGeom>
          <a:noFill/>
          <a:ln cap="flat" cmpd="sng" w="9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8"/>
          <p:cNvCxnSpPr/>
          <p:nvPr/>
        </p:nvCxnSpPr>
        <p:spPr>
          <a:xfrm>
            <a:off x="901963" y="2575044"/>
            <a:ext cx="0" cy="65700"/>
          </a:xfrm>
          <a:prstGeom prst="straightConnector1">
            <a:avLst/>
          </a:prstGeom>
          <a:noFill/>
          <a:ln cap="flat" cmpd="sng" w="9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5" name="Google Shape;305;p28"/>
          <p:cNvGrpSpPr/>
          <p:nvPr/>
        </p:nvGrpSpPr>
        <p:grpSpPr>
          <a:xfrm>
            <a:off x="470297" y="2335748"/>
            <a:ext cx="573703" cy="395023"/>
            <a:chOff x="418013" y="4107525"/>
            <a:chExt cx="1201221" cy="827100"/>
          </a:xfrm>
        </p:grpSpPr>
        <p:sp>
          <p:nvSpPr>
            <p:cNvPr id="306" name="Google Shape;306;p28"/>
            <p:cNvSpPr/>
            <p:nvPr/>
          </p:nvSpPr>
          <p:spPr>
            <a:xfrm>
              <a:off x="418025" y="4107525"/>
              <a:ext cx="1201200" cy="827100"/>
            </a:xfrm>
            <a:prstGeom prst="rect">
              <a:avLst/>
            </a:prstGeom>
            <a:solidFill>
              <a:srgbClr val="FFFFFF"/>
            </a:solidFill>
            <a:ln cap="flat" cmpd="sng" w="182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3675" lIns="43675" spcFirstLastPara="1" rIns="43675" wrap="square" tIns="4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68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18012" y="4302175"/>
              <a:ext cx="1201221" cy="107450"/>
            </a:xfrm>
            <a:custGeom>
              <a:rect b="b" l="l" r="r" t="t"/>
              <a:pathLst>
                <a:path extrusionOk="0" h="4298" w="42491">
                  <a:moveTo>
                    <a:pt x="0" y="4108"/>
                  </a:moveTo>
                  <a:cubicBezTo>
                    <a:pt x="2428" y="4108"/>
                    <a:pt x="4189" y="1548"/>
                    <a:pt x="6515" y="850"/>
                  </a:cubicBezTo>
                  <a:cubicBezTo>
                    <a:pt x="9228" y="36"/>
                    <a:pt x="11505" y="3819"/>
                    <a:pt x="14305" y="4249"/>
                  </a:cubicBezTo>
                  <a:cubicBezTo>
                    <a:pt x="16873" y="4644"/>
                    <a:pt x="18830" y="1456"/>
                    <a:pt x="21387" y="992"/>
                  </a:cubicBezTo>
                  <a:cubicBezTo>
                    <a:pt x="23217" y="660"/>
                    <a:pt x="24065" y="4095"/>
                    <a:pt x="25919" y="4249"/>
                  </a:cubicBezTo>
                  <a:cubicBezTo>
                    <a:pt x="28279" y="4445"/>
                    <a:pt x="30122" y="1930"/>
                    <a:pt x="32434" y="1417"/>
                  </a:cubicBezTo>
                  <a:cubicBezTo>
                    <a:pt x="35739" y="683"/>
                    <a:pt x="40750" y="2904"/>
                    <a:pt x="42491" y="0"/>
                  </a:cubicBezTo>
                </a:path>
              </a:pathLst>
            </a:custGeom>
            <a:noFill/>
            <a:ln cap="flat" cmpd="sng" w="9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08" name="Google Shape;308;p28"/>
            <p:cNvGrpSpPr/>
            <p:nvPr/>
          </p:nvGrpSpPr>
          <p:grpSpPr>
            <a:xfrm>
              <a:off x="526671" y="4459264"/>
              <a:ext cx="233284" cy="95350"/>
              <a:chOff x="707371" y="4492088"/>
              <a:chExt cx="294365" cy="120300"/>
            </a:xfrm>
          </p:grpSpPr>
          <p:sp>
            <p:nvSpPr>
              <p:cNvPr id="309" name="Google Shape;309;p28"/>
              <p:cNvSpPr/>
              <p:nvPr/>
            </p:nvSpPr>
            <p:spPr>
              <a:xfrm>
                <a:off x="707371" y="4525786"/>
                <a:ext cx="213250" cy="79575"/>
              </a:xfrm>
              <a:custGeom>
                <a:rect b="b" l="l" r="r" t="t"/>
                <a:pathLst>
                  <a:path extrusionOk="0" h="3183" w="8530">
                    <a:moveTo>
                      <a:pt x="8530" y="688"/>
                    </a:moveTo>
                    <a:cubicBezTo>
                      <a:pt x="5683" y="688"/>
                      <a:pt x="290" y="-1298"/>
                      <a:pt x="32" y="1537"/>
                    </a:cubicBezTo>
                    <a:cubicBezTo>
                      <a:pt x="-225" y="4360"/>
                      <a:pt x="6318" y="3026"/>
                      <a:pt x="8530" y="1254"/>
                    </a:cubicBezTo>
                  </a:path>
                </a:pathLst>
              </a:custGeom>
              <a:noFill/>
              <a:ln cap="flat" cmpd="sng" w="13650">
                <a:solidFill>
                  <a:srgbClr val="FBBC0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0" name="Google Shape;310;p28"/>
              <p:cNvSpPr/>
              <p:nvPr/>
            </p:nvSpPr>
            <p:spPr>
              <a:xfrm rot="-5400000">
                <a:off x="895236" y="4505888"/>
                <a:ext cx="120300" cy="92700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3650">
                <a:solidFill>
                  <a:srgbClr val="FBBC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600" lIns="34600" spcFirstLastPara="1" rIns="34600" wrap="square" tIns="346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9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grpSp>
          <p:nvGrpSpPr>
            <p:cNvPr id="311" name="Google Shape;311;p28"/>
            <p:cNvGrpSpPr/>
            <p:nvPr/>
          </p:nvGrpSpPr>
          <p:grpSpPr>
            <a:xfrm flipH="1">
              <a:off x="502796" y="4725739"/>
              <a:ext cx="233284" cy="95350"/>
              <a:chOff x="707371" y="4492088"/>
              <a:chExt cx="294365" cy="120300"/>
            </a:xfrm>
          </p:grpSpPr>
          <p:sp>
            <p:nvSpPr>
              <p:cNvPr id="312" name="Google Shape;312;p28"/>
              <p:cNvSpPr/>
              <p:nvPr/>
            </p:nvSpPr>
            <p:spPr>
              <a:xfrm>
                <a:off x="707371" y="4525786"/>
                <a:ext cx="213250" cy="79575"/>
              </a:xfrm>
              <a:custGeom>
                <a:rect b="b" l="l" r="r" t="t"/>
                <a:pathLst>
                  <a:path extrusionOk="0" h="3183" w="8530">
                    <a:moveTo>
                      <a:pt x="8530" y="688"/>
                    </a:moveTo>
                    <a:cubicBezTo>
                      <a:pt x="5683" y="688"/>
                      <a:pt x="290" y="-1298"/>
                      <a:pt x="32" y="1537"/>
                    </a:cubicBezTo>
                    <a:cubicBezTo>
                      <a:pt x="-225" y="4360"/>
                      <a:pt x="6318" y="3026"/>
                      <a:pt x="8530" y="1254"/>
                    </a:cubicBezTo>
                  </a:path>
                </a:pathLst>
              </a:custGeom>
              <a:noFill/>
              <a:ln cap="flat" cmpd="sng" w="13650">
                <a:solidFill>
                  <a:srgbClr val="FBBC0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3" name="Google Shape;313;p28"/>
              <p:cNvSpPr/>
              <p:nvPr/>
            </p:nvSpPr>
            <p:spPr>
              <a:xfrm rot="-5400000">
                <a:off x="895236" y="4505888"/>
                <a:ext cx="120300" cy="92700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3650">
                <a:solidFill>
                  <a:srgbClr val="FBBC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600" lIns="34600" spcFirstLastPara="1" rIns="34600" wrap="square" tIns="346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9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grpSp>
          <p:nvGrpSpPr>
            <p:cNvPr id="314" name="Google Shape;314;p28"/>
            <p:cNvGrpSpPr/>
            <p:nvPr/>
          </p:nvGrpSpPr>
          <p:grpSpPr>
            <a:xfrm flipH="1">
              <a:off x="914161" y="4609997"/>
              <a:ext cx="233284" cy="95350"/>
              <a:chOff x="707371" y="4492088"/>
              <a:chExt cx="294365" cy="120300"/>
            </a:xfrm>
          </p:grpSpPr>
          <p:sp>
            <p:nvSpPr>
              <p:cNvPr id="315" name="Google Shape;315;p28"/>
              <p:cNvSpPr/>
              <p:nvPr/>
            </p:nvSpPr>
            <p:spPr>
              <a:xfrm>
                <a:off x="707371" y="4525786"/>
                <a:ext cx="213250" cy="79575"/>
              </a:xfrm>
              <a:custGeom>
                <a:rect b="b" l="l" r="r" t="t"/>
                <a:pathLst>
                  <a:path extrusionOk="0" h="3183" w="8530">
                    <a:moveTo>
                      <a:pt x="8530" y="688"/>
                    </a:moveTo>
                    <a:cubicBezTo>
                      <a:pt x="5683" y="688"/>
                      <a:pt x="290" y="-1298"/>
                      <a:pt x="32" y="1537"/>
                    </a:cubicBezTo>
                    <a:cubicBezTo>
                      <a:pt x="-225" y="4360"/>
                      <a:pt x="6318" y="3026"/>
                      <a:pt x="8530" y="1254"/>
                    </a:cubicBezTo>
                  </a:path>
                </a:pathLst>
              </a:custGeom>
              <a:noFill/>
              <a:ln cap="flat" cmpd="sng" w="13650">
                <a:solidFill>
                  <a:srgbClr val="FBBC0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6" name="Google Shape;316;p28"/>
              <p:cNvSpPr/>
              <p:nvPr/>
            </p:nvSpPr>
            <p:spPr>
              <a:xfrm rot="-5400000">
                <a:off x="895236" y="4505888"/>
                <a:ext cx="120300" cy="92700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3650">
                <a:solidFill>
                  <a:srgbClr val="FBBC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600" lIns="34600" spcFirstLastPara="1" rIns="34600" wrap="square" tIns="346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9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grpSp>
          <p:nvGrpSpPr>
            <p:cNvPr id="317" name="Google Shape;317;p28"/>
            <p:cNvGrpSpPr/>
            <p:nvPr/>
          </p:nvGrpSpPr>
          <p:grpSpPr>
            <a:xfrm flipH="1">
              <a:off x="1281659" y="4452714"/>
              <a:ext cx="233284" cy="95350"/>
              <a:chOff x="707371" y="4492088"/>
              <a:chExt cx="294365" cy="120300"/>
            </a:xfrm>
          </p:grpSpPr>
          <p:sp>
            <p:nvSpPr>
              <p:cNvPr id="318" name="Google Shape;318;p28"/>
              <p:cNvSpPr/>
              <p:nvPr/>
            </p:nvSpPr>
            <p:spPr>
              <a:xfrm>
                <a:off x="707371" y="4525786"/>
                <a:ext cx="213250" cy="79575"/>
              </a:xfrm>
              <a:custGeom>
                <a:rect b="b" l="l" r="r" t="t"/>
                <a:pathLst>
                  <a:path extrusionOk="0" h="3183" w="8530">
                    <a:moveTo>
                      <a:pt x="8530" y="688"/>
                    </a:moveTo>
                    <a:cubicBezTo>
                      <a:pt x="5683" y="688"/>
                      <a:pt x="290" y="-1298"/>
                      <a:pt x="32" y="1537"/>
                    </a:cubicBezTo>
                    <a:cubicBezTo>
                      <a:pt x="-225" y="4360"/>
                      <a:pt x="6318" y="3026"/>
                      <a:pt x="8530" y="1254"/>
                    </a:cubicBezTo>
                  </a:path>
                </a:pathLst>
              </a:custGeom>
              <a:noFill/>
              <a:ln cap="flat" cmpd="sng" w="13650">
                <a:solidFill>
                  <a:srgbClr val="FBBC0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9" name="Google Shape;319;p28"/>
              <p:cNvSpPr/>
              <p:nvPr/>
            </p:nvSpPr>
            <p:spPr>
              <a:xfrm rot="-5400000">
                <a:off x="895236" y="4505888"/>
                <a:ext cx="120300" cy="92700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3650">
                <a:solidFill>
                  <a:srgbClr val="FBBC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600" lIns="34600" spcFirstLastPara="1" rIns="34600" wrap="square" tIns="346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9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</p:grp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b="35229" l="13349" r="18189" t="18735"/>
          <a:stretch/>
        </p:blipFill>
        <p:spPr>
          <a:xfrm>
            <a:off x="3135088" y="2348048"/>
            <a:ext cx="666938" cy="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35229" l="13349" r="18189" t="18735"/>
          <a:stretch/>
        </p:blipFill>
        <p:spPr>
          <a:xfrm>
            <a:off x="4819325" y="2361973"/>
            <a:ext cx="666938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2582950" y="4261975"/>
            <a:ext cx="103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rPr>
              <a:t>Artifact </a:t>
            </a:r>
            <a:r>
              <a:rPr lang="en" sz="75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rPr>
              <a:t> Registry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3" name="Google Shape;32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9075" y="3968125"/>
            <a:ext cx="409775" cy="4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2687" y="3990463"/>
            <a:ext cx="365100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4039650" y="4261975"/>
            <a:ext cx="103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rPr>
              <a:t>Object Storage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38497">
            <a:off x="3611342" y="3637822"/>
            <a:ext cx="278840" cy="100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15856">
            <a:off x="3196405" y="3135955"/>
            <a:ext cx="228914" cy="82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93217">
            <a:off x="2984193" y="3135955"/>
            <a:ext cx="228914" cy="82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Challenges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11700" y="1158526"/>
            <a:ext cx="8163000" cy="32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Preprocessing Complexity</a:t>
            </a:r>
            <a:r>
              <a:rPr lang="en"/>
              <a:t>: The raw WESAD sensor data required extensive preprocessing</a:t>
            </a:r>
            <a:r>
              <a:rPr b="1" lang="en"/>
              <a:t>Feature Engineering:</a:t>
            </a:r>
            <a:r>
              <a:rPr lang="en"/>
              <a:t> Deriving relevant features from the time-series data, specifically using Fast Fourier Transform (FFT) and averaging over subwindows, was a complicated step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Class Imbalance</a:t>
            </a:r>
            <a:r>
              <a:rPr lang="en"/>
              <a:t>: Stress instances (the positive class) are often less frequent than non-stress instances, which can bias models towards the majority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Model Generalization</a:t>
            </a:r>
            <a:r>
              <a:rPr lang="en"/>
              <a:t> (Subject-Independent Evaluation): Evaluating model performance using Leave-One-Subject-Out (LOSO) cross-validation results in lower, but more realistic, performance metrics compared to subject-dependent validation.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Model Input Shape Management:</a:t>
            </a:r>
            <a:r>
              <a:rPr lang="en"/>
              <a:t> Different model types (CNN vs. tree-based models like XGBoost/LightGBM) require distinct input data shapes and types. Ensuring correct data transformation at each stage was a recurring challenge.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Model Performance Variability Across Subjects</a:t>
            </a:r>
            <a:r>
              <a:rPr lang="en"/>
              <a:t>: Even with LOSO, individual subject performance varied significantly.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Future Work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/>
          <p:nvPr/>
        </p:nvSpPr>
        <p:spPr>
          <a:xfrm>
            <a:off x="-701625" y="1320914"/>
            <a:ext cx="9682200" cy="1726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3" name="Google Shape;343;p30"/>
          <p:cNvGrpSpPr/>
          <p:nvPr/>
        </p:nvGrpSpPr>
        <p:grpSpPr>
          <a:xfrm>
            <a:off x="2339" y="1052243"/>
            <a:ext cx="1084781" cy="1551229"/>
            <a:chOff x="1469625" y="797000"/>
            <a:chExt cx="2756050" cy="4414425"/>
          </a:xfrm>
        </p:grpSpPr>
        <p:sp>
          <p:nvSpPr>
            <p:cNvPr id="344" name="Google Shape;344;p30"/>
            <p:cNvSpPr/>
            <p:nvPr/>
          </p:nvSpPr>
          <p:spPr>
            <a:xfrm>
              <a:off x="3175100" y="1821350"/>
              <a:ext cx="1050575" cy="444525"/>
            </a:xfrm>
            <a:custGeom>
              <a:rect b="b" l="l" r="r" t="t"/>
              <a:pathLst>
                <a:path extrusionOk="0" h="17781" w="42023">
                  <a:moveTo>
                    <a:pt x="9502" y="1"/>
                  </a:moveTo>
                  <a:cubicBezTo>
                    <a:pt x="7930" y="70"/>
                    <a:pt x="6673" y="1398"/>
                    <a:pt x="6673" y="2970"/>
                  </a:cubicBezTo>
                  <a:cubicBezTo>
                    <a:pt x="6673" y="4577"/>
                    <a:pt x="7930" y="5869"/>
                    <a:pt x="9502" y="5939"/>
                  </a:cubicBezTo>
                  <a:lnTo>
                    <a:pt x="2970" y="5939"/>
                  </a:lnTo>
                  <a:cubicBezTo>
                    <a:pt x="1328" y="5939"/>
                    <a:pt x="1" y="7266"/>
                    <a:pt x="1" y="8908"/>
                  </a:cubicBezTo>
                  <a:cubicBezTo>
                    <a:pt x="1" y="10550"/>
                    <a:pt x="1328" y="11877"/>
                    <a:pt x="2970" y="11877"/>
                  </a:cubicBezTo>
                  <a:lnTo>
                    <a:pt x="17117" y="11877"/>
                  </a:lnTo>
                  <a:cubicBezTo>
                    <a:pt x="15475" y="11877"/>
                    <a:pt x="14148" y="13204"/>
                    <a:pt x="14148" y="14811"/>
                  </a:cubicBezTo>
                  <a:cubicBezTo>
                    <a:pt x="14148" y="16453"/>
                    <a:pt x="15475" y="17780"/>
                    <a:pt x="17117" y="17780"/>
                  </a:cubicBezTo>
                  <a:lnTo>
                    <a:pt x="36923" y="17780"/>
                  </a:lnTo>
                  <a:cubicBezTo>
                    <a:pt x="38529" y="17780"/>
                    <a:pt x="39857" y="16453"/>
                    <a:pt x="39857" y="14811"/>
                  </a:cubicBezTo>
                  <a:cubicBezTo>
                    <a:pt x="39857" y="13204"/>
                    <a:pt x="38529" y="11877"/>
                    <a:pt x="36923" y="11877"/>
                  </a:cubicBezTo>
                  <a:lnTo>
                    <a:pt x="39053" y="11877"/>
                  </a:lnTo>
                  <a:cubicBezTo>
                    <a:pt x="40695" y="11877"/>
                    <a:pt x="42023" y="10550"/>
                    <a:pt x="42023" y="8908"/>
                  </a:cubicBezTo>
                  <a:cubicBezTo>
                    <a:pt x="42023" y="7266"/>
                    <a:pt x="40695" y="5939"/>
                    <a:pt x="39053" y="5939"/>
                  </a:cubicBezTo>
                  <a:lnTo>
                    <a:pt x="29308" y="5939"/>
                  </a:lnTo>
                  <a:cubicBezTo>
                    <a:pt x="30880" y="5869"/>
                    <a:pt x="32137" y="4577"/>
                    <a:pt x="32137" y="2970"/>
                  </a:cubicBezTo>
                  <a:cubicBezTo>
                    <a:pt x="32137" y="1398"/>
                    <a:pt x="30880" y="70"/>
                    <a:pt x="29308" y="1"/>
                  </a:cubicBezTo>
                  <a:close/>
                </a:path>
              </a:pathLst>
            </a:custGeom>
            <a:solidFill>
              <a:srgbClr val="E1E9E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476333" y="1556976"/>
              <a:ext cx="1300748" cy="1299912"/>
            </a:xfrm>
            <a:custGeom>
              <a:rect b="b" l="l" r="r" t="t"/>
              <a:pathLst>
                <a:path extrusionOk="0" h="54458" w="54493">
                  <a:moveTo>
                    <a:pt x="27246" y="0"/>
                  </a:moveTo>
                  <a:cubicBezTo>
                    <a:pt x="12191" y="0"/>
                    <a:pt x="0" y="12191"/>
                    <a:pt x="0" y="27246"/>
                  </a:cubicBezTo>
                  <a:cubicBezTo>
                    <a:pt x="0" y="42267"/>
                    <a:pt x="12191" y="54458"/>
                    <a:pt x="27246" y="54458"/>
                  </a:cubicBezTo>
                  <a:cubicBezTo>
                    <a:pt x="42266" y="54458"/>
                    <a:pt x="54492" y="42267"/>
                    <a:pt x="54492" y="27246"/>
                  </a:cubicBezTo>
                  <a:cubicBezTo>
                    <a:pt x="54492" y="12191"/>
                    <a:pt x="42266" y="0"/>
                    <a:pt x="27246" y="0"/>
                  </a:cubicBezTo>
                  <a:close/>
                </a:path>
              </a:pathLst>
            </a:custGeom>
            <a:solidFill>
              <a:srgbClr val="9CBDE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469625" y="2461450"/>
              <a:ext cx="2130179" cy="2749975"/>
            </a:xfrm>
            <a:custGeom>
              <a:rect b="b" l="l" r="r" t="t"/>
              <a:pathLst>
                <a:path extrusionOk="0" h="109999" w="79782">
                  <a:moveTo>
                    <a:pt x="0" y="1"/>
                  </a:moveTo>
                  <a:lnTo>
                    <a:pt x="0" y="109998"/>
                  </a:lnTo>
                  <a:lnTo>
                    <a:pt x="44222" y="75906"/>
                  </a:lnTo>
                  <a:lnTo>
                    <a:pt x="53793" y="57148"/>
                  </a:lnTo>
                  <a:lnTo>
                    <a:pt x="60046" y="45795"/>
                  </a:lnTo>
                  <a:lnTo>
                    <a:pt x="62491" y="35526"/>
                  </a:lnTo>
                  <a:lnTo>
                    <a:pt x="71189" y="26688"/>
                  </a:lnTo>
                  <a:lnTo>
                    <a:pt x="77651" y="21693"/>
                  </a:lnTo>
                  <a:lnTo>
                    <a:pt x="79782" y="12122"/>
                  </a:lnTo>
                  <a:lnTo>
                    <a:pt x="79782" y="8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469625" y="2204725"/>
              <a:ext cx="2130179" cy="498650"/>
            </a:xfrm>
            <a:custGeom>
              <a:rect b="b" l="l" r="r" t="t"/>
              <a:pathLst>
                <a:path extrusionOk="0" h="19946" w="79782">
                  <a:moveTo>
                    <a:pt x="47226" y="0"/>
                  </a:moveTo>
                  <a:lnTo>
                    <a:pt x="0" y="5554"/>
                  </a:lnTo>
                  <a:lnTo>
                    <a:pt x="0" y="16592"/>
                  </a:lnTo>
                  <a:lnTo>
                    <a:pt x="20784" y="19946"/>
                  </a:lnTo>
                  <a:lnTo>
                    <a:pt x="44746" y="19946"/>
                  </a:lnTo>
                  <a:lnTo>
                    <a:pt x="70735" y="14357"/>
                  </a:lnTo>
                  <a:lnTo>
                    <a:pt x="79782" y="11143"/>
                  </a:lnTo>
                  <a:lnTo>
                    <a:pt x="79223" y="6113"/>
                  </a:lnTo>
                  <a:lnTo>
                    <a:pt x="70630" y="3319"/>
                  </a:lnTo>
                  <a:lnTo>
                    <a:pt x="62386" y="1886"/>
                  </a:lnTo>
                  <a:lnTo>
                    <a:pt x="47226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469625" y="797000"/>
              <a:ext cx="896879" cy="1720375"/>
            </a:xfrm>
            <a:custGeom>
              <a:rect b="b" l="l" r="r" t="t"/>
              <a:pathLst>
                <a:path extrusionOk="0" h="68815" w="56169">
                  <a:moveTo>
                    <a:pt x="0" y="1"/>
                  </a:moveTo>
                  <a:lnTo>
                    <a:pt x="0" y="66579"/>
                  </a:lnTo>
                  <a:lnTo>
                    <a:pt x="6078" y="68814"/>
                  </a:lnTo>
                  <a:lnTo>
                    <a:pt x="20504" y="68081"/>
                  </a:lnTo>
                  <a:lnTo>
                    <a:pt x="47995" y="65985"/>
                  </a:lnTo>
                  <a:lnTo>
                    <a:pt x="56169" y="61689"/>
                  </a:lnTo>
                  <a:lnTo>
                    <a:pt x="55435" y="57217"/>
                  </a:lnTo>
                  <a:lnTo>
                    <a:pt x="41742" y="40136"/>
                  </a:lnTo>
                  <a:lnTo>
                    <a:pt x="34931" y="20645"/>
                  </a:lnTo>
                  <a:lnTo>
                    <a:pt x="14846" y="14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109625" y="1416150"/>
              <a:ext cx="66375" cy="182125"/>
            </a:xfrm>
            <a:custGeom>
              <a:rect b="b" l="l" r="r" t="t"/>
              <a:pathLst>
                <a:path extrusionOk="0" h="7285" w="2655">
                  <a:moveTo>
                    <a:pt x="1747" y="1"/>
                  </a:moveTo>
                  <a:cubicBezTo>
                    <a:pt x="1747" y="1"/>
                    <a:pt x="210" y="4262"/>
                    <a:pt x="0" y="6917"/>
                  </a:cubicBezTo>
                  <a:cubicBezTo>
                    <a:pt x="344" y="7167"/>
                    <a:pt x="681" y="7284"/>
                    <a:pt x="1014" y="7284"/>
                  </a:cubicBezTo>
                  <a:cubicBezTo>
                    <a:pt x="1425" y="7284"/>
                    <a:pt x="1830" y="7105"/>
                    <a:pt x="2236" y="6777"/>
                  </a:cubicBezTo>
                  <a:lnTo>
                    <a:pt x="2655" y="38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33200" y="1398700"/>
              <a:ext cx="76875" cy="39300"/>
            </a:xfrm>
            <a:custGeom>
              <a:rect b="b" l="l" r="r" t="t"/>
              <a:pathLst>
                <a:path extrusionOk="0" h="1572" w="3075">
                  <a:moveTo>
                    <a:pt x="3074" y="0"/>
                  </a:moveTo>
                  <a:lnTo>
                    <a:pt x="0" y="664"/>
                  </a:lnTo>
                  <a:lnTo>
                    <a:pt x="105" y="1397"/>
                  </a:lnTo>
                  <a:lnTo>
                    <a:pt x="3074" y="1572"/>
                  </a:lnTo>
                  <a:lnTo>
                    <a:pt x="3074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42800" y="1405675"/>
              <a:ext cx="83850" cy="38450"/>
            </a:xfrm>
            <a:custGeom>
              <a:rect b="b" l="l" r="r" t="t"/>
              <a:pathLst>
                <a:path extrusionOk="0" h="1538" w="3354">
                  <a:moveTo>
                    <a:pt x="3354" y="1"/>
                  </a:moveTo>
                  <a:lnTo>
                    <a:pt x="0" y="664"/>
                  </a:lnTo>
                  <a:lnTo>
                    <a:pt x="140" y="1398"/>
                  </a:lnTo>
                  <a:lnTo>
                    <a:pt x="3354" y="153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008325" y="2349675"/>
              <a:ext cx="126650" cy="43700"/>
            </a:xfrm>
            <a:custGeom>
              <a:rect b="b" l="l" r="r" t="t"/>
              <a:pathLst>
                <a:path extrusionOk="0" h="1748" w="5066">
                  <a:moveTo>
                    <a:pt x="559" y="1"/>
                  </a:moveTo>
                  <a:cubicBezTo>
                    <a:pt x="0" y="210"/>
                    <a:pt x="280" y="1747"/>
                    <a:pt x="280" y="1747"/>
                  </a:cubicBezTo>
                  <a:lnTo>
                    <a:pt x="1223" y="1747"/>
                  </a:lnTo>
                  <a:lnTo>
                    <a:pt x="1223" y="1433"/>
                  </a:lnTo>
                  <a:lnTo>
                    <a:pt x="2969" y="1747"/>
                  </a:lnTo>
                  <a:lnTo>
                    <a:pt x="5065" y="1747"/>
                  </a:lnTo>
                  <a:cubicBezTo>
                    <a:pt x="5065" y="1119"/>
                    <a:pt x="4646" y="1258"/>
                    <a:pt x="4262" y="1153"/>
                  </a:cubicBezTo>
                  <a:cubicBezTo>
                    <a:pt x="3353" y="944"/>
                    <a:pt x="2515" y="560"/>
                    <a:pt x="1782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22275" y="2321725"/>
              <a:ext cx="30600" cy="32675"/>
            </a:xfrm>
            <a:custGeom>
              <a:rect b="b" l="l" r="r" t="t"/>
              <a:pathLst>
                <a:path extrusionOk="0" h="1307" w="1224">
                  <a:moveTo>
                    <a:pt x="106" y="1"/>
                  </a:moveTo>
                  <a:lnTo>
                    <a:pt x="1" y="1119"/>
                  </a:lnTo>
                  <a:lnTo>
                    <a:pt x="71" y="1154"/>
                  </a:lnTo>
                  <a:cubicBezTo>
                    <a:pt x="239" y="1254"/>
                    <a:pt x="431" y="1307"/>
                    <a:pt x="624" y="1307"/>
                  </a:cubicBezTo>
                  <a:cubicBezTo>
                    <a:pt x="833" y="1307"/>
                    <a:pt x="1042" y="1246"/>
                    <a:pt x="1224" y="111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2989100" y="1769825"/>
              <a:ext cx="158100" cy="564150"/>
            </a:xfrm>
            <a:custGeom>
              <a:rect b="b" l="l" r="r" t="t"/>
              <a:pathLst>
                <a:path extrusionOk="0" h="22566" w="6324">
                  <a:moveTo>
                    <a:pt x="1852" y="1"/>
                  </a:moveTo>
                  <a:cubicBezTo>
                    <a:pt x="1852" y="1"/>
                    <a:pt x="1" y="4088"/>
                    <a:pt x="1293" y="7371"/>
                  </a:cubicBezTo>
                  <a:cubicBezTo>
                    <a:pt x="1607" y="8140"/>
                    <a:pt x="1712" y="8978"/>
                    <a:pt x="1607" y="9781"/>
                  </a:cubicBezTo>
                  <a:cubicBezTo>
                    <a:pt x="1677" y="10166"/>
                    <a:pt x="1712" y="10585"/>
                    <a:pt x="1677" y="11004"/>
                  </a:cubicBezTo>
                  <a:lnTo>
                    <a:pt x="1363" y="17326"/>
                  </a:lnTo>
                  <a:lnTo>
                    <a:pt x="1118" y="22566"/>
                  </a:lnTo>
                  <a:lnTo>
                    <a:pt x="2655" y="22566"/>
                  </a:lnTo>
                  <a:cubicBezTo>
                    <a:pt x="2655" y="22566"/>
                    <a:pt x="4716" y="15580"/>
                    <a:pt x="5031" y="10585"/>
                  </a:cubicBezTo>
                  <a:cubicBezTo>
                    <a:pt x="5135" y="10270"/>
                    <a:pt x="5240" y="9991"/>
                    <a:pt x="5310" y="9711"/>
                  </a:cubicBezTo>
                  <a:cubicBezTo>
                    <a:pt x="6079" y="7057"/>
                    <a:pt x="6323" y="4297"/>
                    <a:pt x="6079" y="1538"/>
                  </a:cubicBezTo>
                  <a:lnTo>
                    <a:pt x="1852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122725" y="2349675"/>
              <a:ext cx="125775" cy="43700"/>
            </a:xfrm>
            <a:custGeom>
              <a:rect b="b" l="l" r="r" t="t"/>
              <a:pathLst>
                <a:path extrusionOk="0" h="1748" w="5031">
                  <a:moveTo>
                    <a:pt x="559" y="1"/>
                  </a:moveTo>
                  <a:cubicBezTo>
                    <a:pt x="0" y="210"/>
                    <a:pt x="279" y="1747"/>
                    <a:pt x="279" y="1747"/>
                  </a:cubicBezTo>
                  <a:lnTo>
                    <a:pt x="1188" y="1747"/>
                  </a:lnTo>
                  <a:lnTo>
                    <a:pt x="1188" y="1433"/>
                  </a:lnTo>
                  <a:lnTo>
                    <a:pt x="2934" y="1747"/>
                  </a:lnTo>
                  <a:lnTo>
                    <a:pt x="5030" y="1747"/>
                  </a:lnTo>
                  <a:cubicBezTo>
                    <a:pt x="5030" y="1119"/>
                    <a:pt x="4646" y="1258"/>
                    <a:pt x="4262" y="1153"/>
                  </a:cubicBezTo>
                  <a:cubicBezTo>
                    <a:pt x="3353" y="944"/>
                    <a:pt x="2515" y="560"/>
                    <a:pt x="1781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136675" y="2321725"/>
              <a:ext cx="30600" cy="32675"/>
            </a:xfrm>
            <a:custGeom>
              <a:rect b="b" l="l" r="r" t="t"/>
              <a:pathLst>
                <a:path extrusionOk="0" h="1307" w="1224">
                  <a:moveTo>
                    <a:pt x="106" y="1"/>
                  </a:moveTo>
                  <a:lnTo>
                    <a:pt x="1" y="1119"/>
                  </a:lnTo>
                  <a:lnTo>
                    <a:pt x="71" y="1154"/>
                  </a:lnTo>
                  <a:cubicBezTo>
                    <a:pt x="239" y="1254"/>
                    <a:pt x="431" y="1307"/>
                    <a:pt x="624" y="1307"/>
                  </a:cubicBezTo>
                  <a:cubicBezTo>
                    <a:pt x="832" y="1307"/>
                    <a:pt x="1042" y="1246"/>
                    <a:pt x="1223" y="111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075550" y="1480775"/>
              <a:ext cx="58550" cy="47175"/>
            </a:xfrm>
            <a:custGeom>
              <a:rect b="b" l="l" r="r" t="t"/>
              <a:pathLst>
                <a:path extrusionOk="0" h="1887" w="2342">
                  <a:moveTo>
                    <a:pt x="2341" y="1"/>
                  </a:moveTo>
                  <a:lnTo>
                    <a:pt x="245" y="350"/>
                  </a:lnTo>
                  <a:lnTo>
                    <a:pt x="1" y="1887"/>
                  </a:lnTo>
                  <a:lnTo>
                    <a:pt x="2166" y="188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017050" y="1804750"/>
              <a:ext cx="184275" cy="537100"/>
            </a:xfrm>
            <a:custGeom>
              <a:rect b="b" l="l" r="r" t="t"/>
              <a:pathLst>
                <a:path extrusionOk="0" h="21484" w="7371">
                  <a:moveTo>
                    <a:pt x="6637" y="1"/>
                  </a:moveTo>
                  <a:lnTo>
                    <a:pt x="0" y="595"/>
                  </a:lnTo>
                  <a:cubicBezTo>
                    <a:pt x="210" y="1992"/>
                    <a:pt x="1153" y="3494"/>
                    <a:pt x="2690" y="6393"/>
                  </a:cubicBezTo>
                  <a:cubicBezTo>
                    <a:pt x="3109" y="7092"/>
                    <a:pt x="3319" y="7895"/>
                    <a:pt x="3319" y="8734"/>
                  </a:cubicBezTo>
                  <a:cubicBezTo>
                    <a:pt x="3459" y="9118"/>
                    <a:pt x="3528" y="9502"/>
                    <a:pt x="3563" y="9921"/>
                  </a:cubicBezTo>
                  <a:lnTo>
                    <a:pt x="4087" y="16244"/>
                  </a:lnTo>
                  <a:lnTo>
                    <a:pt x="4541" y="21483"/>
                  </a:lnTo>
                  <a:lnTo>
                    <a:pt x="6078" y="21274"/>
                  </a:lnTo>
                  <a:cubicBezTo>
                    <a:pt x="6078" y="21274"/>
                    <a:pt x="7196" y="14078"/>
                    <a:pt x="6812" y="9118"/>
                  </a:cubicBezTo>
                  <a:cubicBezTo>
                    <a:pt x="6882" y="8803"/>
                    <a:pt x="6952" y="8489"/>
                    <a:pt x="6987" y="8210"/>
                  </a:cubicBezTo>
                  <a:cubicBezTo>
                    <a:pt x="7371" y="5450"/>
                    <a:pt x="7266" y="2691"/>
                    <a:pt x="663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3178600" y="1421400"/>
              <a:ext cx="123150" cy="165150"/>
            </a:xfrm>
            <a:custGeom>
              <a:rect b="b" l="l" r="r" t="t"/>
              <a:pathLst>
                <a:path extrusionOk="0" h="6606" w="4926">
                  <a:moveTo>
                    <a:pt x="699" y="0"/>
                  </a:moveTo>
                  <a:lnTo>
                    <a:pt x="1" y="699"/>
                  </a:lnTo>
                  <a:lnTo>
                    <a:pt x="2795" y="6497"/>
                  </a:lnTo>
                  <a:cubicBezTo>
                    <a:pt x="3054" y="6567"/>
                    <a:pt x="3298" y="6606"/>
                    <a:pt x="3527" y="6606"/>
                  </a:cubicBezTo>
                  <a:cubicBezTo>
                    <a:pt x="4101" y="6606"/>
                    <a:pt x="4576" y="6363"/>
                    <a:pt x="4926" y="5764"/>
                  </a:cubicBezTo>
                  <a:cubicBezTo>
                    <a:pt x="3703" y="3389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3053725" y="1375100"/>
              <a:ext cx="114425" cy="126650"/>
            </a:xfrm>
            <a:custGeom>
              <a:rect b="b" l="l" r="r" t="t"/>
              <a:pathLst>
                <a:path extrusionOk="0" h="5066" w="4577">
                  <a:moveTo>
                    <a:pt x="3214" y="1"/>
                  </a:moveTo>
                  <a:lnTo>
                    <a:pt x="0" y="804"/>
                  </a:lnTo>
                  <a:lnTo>
                    <a:pt x="105" y="3180"/>
                  </a:lnTo>
                  <a:lnTo>
                    <a:pt x="105" y="3284"/>
                  </a:lnTo>
                  <a:lnTo>
                    <a:pt x="280" y="3319"/>
                  </a:lnTo>
                  <a:lnTo>
                    <a:pt x="315" y="3319"/>
                  </a:lnTo>
                  <a:cubicBezTo>
                    <a:pt x="1013" y="3599"/>
                    <a:pt x="1537" y="4193"/>
                    <a:pt x="1677" y="4926"/>
                  </a:cubicBezTo>
                  <a:cubicBezTo>
                    <a:pt x="1980" y="5019"/>
                    <a:pt x="2283" y="5066"/>
                    <a:pt x="2585" y="5066"/>
                  </a:cubicBezTo>
                  <a:cubicBezTo>
                    <a:pt x="2737" y="5066"/>
                    <a:pt x="2888" y="5054"/>
                    <a:pt x="3039" y="5031"/>
                  </a:cubicBezTo>
                  <a:cubicBezTo>
                    <a:pt x="3284" y="5031"/>
                    <a:pt x="3563" y="4926"/>
                    <a:pt x="3773" y="4786"/>
                  </a:cubicBezTo>
                  <a:cubicBezTo>
                    <a:pt x="4576" y="3424"/>
                    <a:pt x="3214" y="1"/>
                    <a:pt x="3214" y="1"/>
                  </a:cubicBez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038000" y="1355900"/>
              <a:ext cx="129275" cy="144125"/>
            </a:xfrm>
            <a:custGeom>
              <a:rect b="b" l="l" r="r" t="t"/>
              <a:pathLst>
                <a:path extrusionOk="0" h="5765" w="5171">
                  <a:moveTo>
                    <a:pt x="4367" y="0"/>
                  </a:moveTo>
                  <a:cubicBezTo>
                    <a:pt x="4117" y="226"/>
                    <a:pt x="3795" y="325"/>
                    <a:pt x="3479" y="325"/>
                  </a:cubicBezTo>
                  <a:cubicBezTo>
                    <a:pt x="3353" y="325"/>
                    <a:pt x="3229" y="310"/>
                    <a:pt x="3110" y="280"/>
                  </a:cubicBezTo>
                  <a:cubicBezTo>
                    <a:pt x="2872" y="183"/>
                    <a:pt x="2620" y="135"/>
                    <a:pt x="2370" y="135"/>
                  </a:cubicBezTo>
                  <a:cubicBezTo>
                    <a:pt x="1812" y="135"/>
                    <a:pt x="1260" y="370"/>
                    <a:pt x="874" y="804"/>
                  </a:cubicBezTo>
                  <a:cubicBezTo>
                    <a:pt x="210" y="1363"/>
                    <a:pt x="1" y="2550"/>
                    <a:pt x="71" y="3528"/>
                  </a:cubicBezTo>
                  <a:cubicBezTo>
                    <a:pt x="210" y="4402"/>
                    <a:pt x="769" y="5170"/>
                    <a:pt x="1608" y="5520"/>
                  </a:cubicBezTo>
                  <a:lnTo>
                    <a:pt x="2341" y="5764"/>
                  </a:lnTo>
                  <a:lnTo>
                    <a:pt x="2201" y="4157"/>
                  </a:lnTo>
                  <a:lnTo>
                    <a:pt x="2690" y="4052"/>
                  </a:lnTo>
                  <a:cubicBezTo>
                    <a:pt x="3040" y="3948"/>
                    <a:pt x="3284" y="3633"/>
                    <a:pt x="3284" y="3249"/>
                  </a:cubicBezTo>
                  <a:lnTo>
                    <a:pt x="3284" y="1782"/>
                  </a:lnTo>
                  <a:cubicBezTo>
                    <a:pt x="3284" y="1782"/>
                    <a:pt x="3420" y="1811"/>
                    <a:pt x="3616" y="1811"/>
                  </a:cubicBezTo>
                  <a:cubicBezTo>
                    <a:pt x="4034" y="1811"/>
                    <a:pt x="4723" y="1681"/>
                    <a:pt x="4961" y="874"/>
                  </a:cubicBezTo>
                  <a:cubicBezTo>
                    <a:pt x="5170" y="280"/>
                    <a:pt x="4367" y="0"/>
                    <a:pt x="436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3086025" y="1437525"/>
              <a:ext cx="27100" cy="26850"/>
            </a:xfrm>
            <a:custGeom>
              <a:rect b="b" l="l" r="r" t="t"/>
              <a:pathLst>
                <a:path extrusionOk="0" h="1074" w="1084">
                  <a:moveTo>
                    <a:pt x="435" y="0"/>
                  </a:moveTo>
                  <a:cubicBezTo>
                    <a:pt x="333" y="0"/>
                    <a:pt x="240" y="44"/>
                    <a:pt x="176" y="124"/>
                  </a:cubicBezTo>
                  <a:cubicBezTo>
                    <a:pt x="1" y="368"/>
                    <a:pt x="71" y="683"/>
                    <a:pt x="280" y="892"/>
                  </a:cubicBezTo>
                  <a:cubicBezTo>
                    <a:pt x="399" y="1011"/>
                    <a:pt x="541" y="1074"/>
                    <a:pt x="673" y="1074"/>
                  </a:cubicBezTo>
                  <a:cubicBezTo>
                    <a:pt x="773" y="1074"/>
                    <a:pt x="869" y="1038"/>
                    <a:pt x="944" y="962"/>
                  </a:cubicBezTo>
                  <a:cubicBezTo>
                    <a:pt x="1084" y="683"/>
                    <a:pt x="1014" y="368"/>
                    <a:pt x="804" y="194"/>
                  </a:cubicBezTo>
                  <a:cubicBezTo>
                    <a:pt x="691" y="61"/>
                    <a:pt x="557" y="0"/>
                    <a:pt x="435" y="0"/>
                  </a:cubicBez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017050" y="1509475"/>
              <a:ext cx="170300" cy="311900"/>
            </a:xfrm>
            <a:custGeom>
              <a:rect b="b" l="l" r="r" t="t"/>
              <a:pathLst>
                <a:path extrusionOk="0" h="12476" w="6812">
                  <a:moveTo>
                    <a:pt x="3826" y="1"/>
                  </a:moveTo>
                  <a:cubicBezTo>
                    <a:pt x="3127" y="1"/>
                    <a:pt x="2463" y="177"/>
                    <a:pt x="1887" y="529"/>
                  </a:cubicBezTo>
                  <a:cubicBezTo>
                    <a:pt x="734" y="1193"/>
                    <a:pt x="0" y="2416"/>
                    <a:pt x="0" y="3743"/>
                  </a:cubicBezTo>
                  <a:lnTo>
                    <a:pt x="0" y="12476"/>
                  </a:lnTo>
                  <a:lnTo>
                    <a:pt x="6812" y="12476"/>
                  </a:lnTo>
                  <a:lnTo>
                    <a:pt x="6218" y="4616"/>
                  </a:lnTo>
                  <a:lnTo>
                    <a:pt x="6428" y="809"/>
                  </a:lnTo>
                  <a:cubicBezTo>
                    <a:pt x="6078" y="355"/>
                    <a:pt x="5135" y="5"/>
                    <a:pt x="4017" y="5"/>
                  </a:cubicBezTo>
                  <a:cubicBezTo>
                    <a:pt x="3953" y="2"/>
                    <a:pt x="3890" y="1"/>
                    <a:pt x="3826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111350" y="1519025"/>
              <a:ext cx="227950" cy="70250"/>
            </a:xfrm>
            <a:custGeom>
              <a:rect b="b" l="l" r="r" t="t"/>
              <a:pathLst>
                <a:path extrusionOk="0" h="2810" w="9118">
                  <a:moveTo>
                    <a:pt x="1394" y="1"/>
                  </a:moveTo>
                  <a:cubicBezTo>
                    <a:pt x="1059" y="1"/>
                    <a:pt x="734" y="108"/>
                    <a:pt x="490" y="322"/>
                  </a:cubicBezTo>
                  <a:cubicBezTo>
                    <a:pt x="176" y="497"/>
                    <a:pt x="1" y="881"/>
                    <a:pt x="1" y="1230"/>
                  </a:cubicBezTo>
                  <a:cubicBezTo>
                    <a:pt x="36" y="1894"/>
                    <a:pt x="700" y="2278"/>
                    <a:pt x="1119" y="2453"/>
                  </a:cubicBezTo>
                  <a:cubicBezTo>
                    <a:pt x="1328" y="2523"/>
                    <a:pt x="1538" y="2557"/>
                    <a:pt x="1747" y="2557"/>
                  </a:cubicBezTo>
                  <a:cubicBezTo>
                    <a:pt x="1747" y="2557"/>
                    <a:pt x="3368" y="2810"/>
                    <a:pt x="5032" y="2810"/>
                  </a:cubicBezTo>
                  <a:cubicBezTo>
                    <a:pt x="5685" y="2810"/>
                    <a:pt x="6346" y="2771"/>
                    <a:pt x="6917" y="2662"/>
                  </a:cubicBezTo>
                  <a:cubicBezTo>
                    <a:pt x="6882" y="2662"/>
                    <a:pt x="9118" y="1440"/>
                    <a:pt x="6568" y="636"/>
                  </a:cubicBezTo>
                  <a:lnTo>
                    <a:pt x="1538" y="8"/>
                  </a:lnTo>
                  <a:cubicBezTo>
                    <a:pt x="1490" y="3"/>
                    <a:pt x="1442" y="1"/>
                    <a:pt x="1394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3161125" y="1403725"/>
              <a:ext cx="42825" cy="46700"/>
            </a:xfrm>
            <a:custGeom>
              <a:rect b="b" l="l" r="r" t="t"/>
              <a:pathLst>
                <a:path extrusionOk="0" h="1868" w="1713">
                  <a:moveTo>
                    <a:pt x="1021" y="0"/>
                  </a:moveTo>
                  <a:cubicBezTo>
                    <a:pt x="877" y="0"/>
                    <a:pt x="718" y="74"/>
                    <a:pt x="595" y="148"/>
                  </a:cubicBezTo>
                  <a:cubicBezTo>
                    <a:pt x="490" y="183"/>
                    <a:pt x="420" y="288"/>
                    <a:pt x="420" y="393"/>
                  </a:cubicBezTo>
                  <a:cubicBezTo>
                    <a:pt x="420" y="393"/>
                    <a:pt x="769" y="952"/>
                    <a:pt x="700" y="1266"/>
                  </a:cubicBezTo>
                  <a:cubicBezTo>
                    <a:pt x="644" y="1490"/>
                    <a:pt x="230" y="1512"/>
                    <a:pt x="67" y="1512"/>
                  </a:cubicBezTo>
                  <a:cubicBezTo>
                    <a:pt x="26" y="1512"/>
                    <a:pt x="1" y="1511"/>
                    <a:pt x="1" y="1511"/>
                  </a:cubicBezTo>
                  <a:lnTo>
                    <a:pt x="1" y="1511"/>
                  </a:lnTo>
                  <a:cubicBezTo>
                    <a:pt x="1" y="1511"/>
                    <a:pt x="120" y="1868"/>
                    <a:pt x="633" y="1868"/>
                  </a:cubicBezTo>
                  <a:cubicBezTo>
                    <a:pt x="676" y="1868"/>
                    <a:pt x="721" y="1865"/>
                    <a:pt x="769" y="1860"/>
                  </a:cubicBezTo>
                  <a:cubicBezTo>
                    <a:pt x="1398" y="1825"/>
                    <a:pt x="1713" y="1057"/>
                    <a:pt x="1713" y="1057"/>
                  </a:cubicBezTo>
                  <a:cubicBezTo>
                    <a:pt x="1573" y="707"/>
                    <a:pt x="1398" y="358"/>
                    <a:pt x="1189" y="44"/>
                  </a:cubicBezTo>
                  <a:cubicBezTo>
                    <a:pt x="1137" y="13"/>
                    <a:pt x="1080" y="0"/>
                    <a:pt x="1021" y="0"/>
                  </a:cubicBez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142800" y="1402825"/>
              <a:ext cx="34075" cy="11125"/>
            </a:xfrm>
            <a:custGeom>
              <a:rect b="b" l="l" r="r" t="t"/>
              <a:pathLst>
                <a:path extrusionOk="0" h="445" w="1363">
                  <a:moveTo>
                    <a:pt x="1013" y="1"/>
                  </a:moveTo>
                  <a:cubicBezTo>
                    <a:pt x="917" y="1"/>
                    <a:pt x="821" y="27"/>
                    <a:pt x="734" y="80"/>
                  </a:cubicBezTo>
                  <a:cubicBezTo>
                    <a:pt x="489" y="149"/>
                    <a:pt x="0" y="359"/>
                    <a:pt x="489" y="429"/>
                  </a:cubicBezTo>
                  <a:cubicBezTo>
                    <a:pt x="489" y="429"/>
                    <a:pt x="505" y="444"/>
                    <a:pt x="577" y="444"/>
                  </a:cubicBezTo>
                  <a:cubicBezTo>
                    <a:pt x="614" y="444"/>
                    <a:pt x="664" y="441"/>
                    <a:pt x="734" y="429"/>
                  </a:cubicBezTo>
                  <a:cubicBezTo>
                    <a:pt x="944" y="394"/>
                    <a:pt x="1363" y="115"/>
                    <a:pt x="1293" y="80"/>
                  </a:cubicBezTo>
                  <a:cubicBezTo>
                    <a:pt x="1206" y="27"/>
                    <a:pt x="1109" y="1"/>
                    <a:pt x="1013" y="1"/>
                  </a:cubicBez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3226625" y="1406550"/>
              <a:ext cx="2650" cy="38450"/>
            </a:xfrm>
            <a:custGeom>
              <a:rect b="b" l="l" r="r" t="t"/>
              <a:pathLst>
                <a:path extrusionOk="0" h="1538" w="106">
                  <a:moveTo>
                    <a:pt x="1" y="0"/>
                  </a:moveTo>
                  <a:lnTo>
                    <a:pt x="1" y="1537"/>
                  </a:lnTo>
                  <a:cubicBezTo>
                    <a:pt x="71" y="1537"/>
                    <a:pt x="106" y="1188"/>
                    <a:pt x="106" y="769"/>
                  </a:cubicBezTo>
                  <a:cubicBezTo>
                    <a:pt x="106" y="315"/>
                    <a:pt x="71" y="0"/>
                    <a:pt x="1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3210050" y="1398700"/>
              <a:ext cx="2625" cy="39300"/>
            </a:xfrm>
            <a:custGeom>
              <a:rect b="b" l="l" r="r" t="t"/>
              <a:pathLst>
                <a:path extrusionOk="0" h="1572" w="105">
                  <a:moveTo>
                    <a:pt x="0" y="0"/>
                  </a:moveTo>
                  <a:lnTo>
                    <a:pt x="0" y="1572"/>
                  </a:lnTo>
                  <a:cubicBezTo>
                    <a:pt x="70" y="1572"/>
                    <a:pt x="105" y="1188"/>
                    <a:pt x="105" y="769"/>
                  </a:cubicBezTo>
                  <a:cubicBezTo>
                    <a:pt x="105" y="349"/>
                    <a:pt x="70" y="0"/>
                    <a:pt x="0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987350" y="1558500"/>
              <a:ext cx="167700" cy="221825"/>
            </a:xfrm>
            <a:custGeom>
              <a:rect b="b" l="l" r="r" t="t"/>
              <a:pathLst>
                <a:path extrusionOk="0" h="8873" w="6708">
                  <a:moveTo>
                    <a:pt x="734" y="0"/>
                  </a:moveTo>
                  <a:cubicBezTo>
                    <a:pt x="350" y="0"/>
                    <a:pt x="1" y="315"/>
                    <a:pt x="1" y="734"/>
                  </a:cubicBezTo>
                  <a:lnTo>
                    <a:pt x="1" y="8139"/>
                  </a:lnTo>
                  <a:cubicBezTo>
                    <a:pt x="1" y="8558"/>
                    <a:pt x="350" y="8873"/>
                    <a:pt x="734" y="8873"/>
                  </a:cubicBezTo>
                  <a:lnTo>
                    <a:pt x="5974" y="8873"/>
                  </a:lnTo>
                  <a:cubicBezTo>
                    <a:pt x="6358" y="8873"/>
                    <a:pt x="6707" y="8558"/>
                    <a:pt x="6707" y="8139"/>
                  </a:cubicBezTo>
                  <a:lnTo>
                    <a:pt x="6707" y="734"/>
                  </a:lnTo>
                  <a:cubicBezTo>
                    <a:pt x="6707" y="315"/>
                    <a:pt x="6358" y="0"/>
                    <a:pt x="5974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3140175" y="1700850"/>
              <a:ext cx="43700" cy="70750"/>
            </a:xfrm>
            <a:custGeom>
              <a:rect b="b" l="l" r="r" t="t"/>
              <a:pathLst>
                <a:path extrusionOk="0" h="2830" w="1748">
                  <a:moveTo>
                    <a:pt x="594" y="0"/>
                  </a:moveTo>
                  <a:lnTo>
                    <a:pt x="1" y="1328"/>
                  </a:lnTo>
                  <a:cubicBezTo>
                    <a:pt x="210" y="2131"/>
                    <a:pt x="909" y="2725"/>
                    <a:pt x="1747" y="2830"/>
                  </a:cubicBezTo>
                  <a:lnTo>
                    <a:pt x="1642" y="1677"/>
                  </a:lnTo>
                  <a:cubicBezTo>
                    <a:pt x="909" y="1642"/>
                    <a:pt x="594" y="0"/>
                    <a:pt x="594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110475" y="1515450"/>
              <a:ext cx="59425" cy="54425"/>
            </a:xfrm>
            <a:custGeom>
              <a:rect b="b" l="l" r="r" t="t"/>
              <a:pathLst>
                <a:path extrusionOk="0" h="2177" w="2377">
                  <a:moveTo>
                    <a:pt x="2376" y="220"/>
                  </a:moveTo>
                  <a:cubicBezTo>
                    <a:pt x="2375" y="220"/>
                    <a:pt x="2374" y="220"/>
                    <a:pt x="2373" y="221"/>
                  </a:cubicBezTo>
                  <a:lnTo>
                    <a:pt x="2373" y="221"/>
                  </a:lnTo>
                  <a:cubicBezTo>
                    <a:pt x="2374" y="222"/>
                    <a:pt x="2375" y="223"/>
                    <a:pt x="2376" y="223"/>
                  </a:cubicBezTo>
                  <a:cubicBezTo>
                    <a:pt x="2376" y="223"/>
                    <a:pt x="2376" y="222"/>
                    <a:pt x="2376" y="220"/>
                  </a:cubicBezTo>
                  <a:close/>
                  <a:moveTo>
                    <a:pt x="1953" y="1"/>
                  </a:moveTo>
                  <a:cubicBezTo>
                    <a:pt x="1912" y="1"/>
                    <a:pt x="1867" y="4"/>
                    <a:pt x="1817" y="11"/>
                  </a:cubicBezTo>
                  <a:cubicBezTo>
                    <a:pt x="1817" y="11"/>
                    <a:pt x="141" y="151"/>
                    <a:pt x="1" y="2177"/>
                  </a:cubicBezTo>
                  <a:lnTo>
                    <a:pt x="944" y="2177"/>
                  </a:lnTo>
                  <a:cubicBezTo>
                    <a:pt x="944" y="2177"/>
                    <a:pt x="1606" y="260"/>
                    <a:pt x="2373" y="221"/>
                  </a:cubicBezTo>
                  <a:lnTo>
                    <a:pt x="2373" y="221"/>
                  </a:lnTo>
                  <a:cubicBezTo>
                    <a:pt x="2358" y="196"/>
                    <a:pt x="2276" y="1"/>
                    <a:pt x="1953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015300" y="1515425"/>
              <a:ext cx="57650" cy="50950"/>
            </a:xfrm>
            <a:custGeom>
              <a:rect b="b" l="l" r="r" t="t"/>
              <a:pathLst>
                <a:path extrusionOk="0" h="2038" w="2306">
                  <a:moveTo>
                    <a:pt x="1775" y="1"/>
                  </a:moveTo>
                  <a:cubicBezTo>
                    <a:pt x="312" y="1"/>
                    <a:pt x="1" y="2038"/>
                    <a:pt x="1" y="2038"/>
                  </a:cubicBezTo>
                  <a:lnTo>
                    <a:pt x="1048" y="2038"/>
                  </a:lnTo>
                  <a:cubicBezTo>
                    <a:pt x="1048" y="1165"/>
                    <a:pt x="2306" y="82"/>
                    <a:pt x="2306" y="82"/>
                  </a:cubicBezTo>
                  <a:cubicBezTo>
                    <a:pt x="2114" y="26"/>
                    <a:pt x="1937" y="1"/>
                    <a:pt x="1775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978625" y="1542775"/>
              <a:ext cx="181675" cy="46300"/>
            </a:xfrm>
            <a:custGeom>
              <a:rect b="b" l="l" r="r" t="t"/>
              <a:pathLst>
                <a:path extrusionOk="0" h="1852" w="7267">
                  <a:moveTo>
                    <a:pt x="664" y="1"/>
                  </a:moveTo>
                  <a:cubicBezTo>
                    <a:pt x="315" y="1"/>
                    <a:pt x="0" y="315"/>
                    <a:pt x="0" y="664"/>
                  </a:cubicBezTo>
                  <a:lnTo>
                    <a:pt x="0" y="1188"/>
                  </a:lnTo>
                  <a:cubicBezTo>
                    <a:pt x="0" y="1573"/>
                    <a:pt x="315" y="1852"/>
                    <a:pt x="664" y="1852"/>
                  </a:cubicBezTo>
                  <a:lnTo>
                    <a:pt x="6602" y="1852"/>
                  </a:lnTo>
                  <a:cubicBezTo>
                    <a:pt x="6987" y="1852"/>
                    <a:pt x="7266" y="1573"/>
                    <a:pt x="7266" y="1188"/>
                  </a:cubicBezTo>
                  <a:lnTo>
                    <a:pt x="7266" y="664"/>
                  </a:lnTo>
                  <a:cubicBezTo>
                    <a:pt x="7266" y="315"/>
                    <a:pt x="6987" y="1"/>
                    <a:pt x="6602" y="1"/>
                  </a:cubicBezTo>
                  <a:close/>
                </a:path>
              </a:pathLst>
            </a:custGeom>
            <a:solidFill>
              <a:srgbClr val="B5CEE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27075" y="1545400"/>
              <a:ext cx="27100" cy="37575"/>
            </a:xfrm>
            <a:custGeom>
              <a:rect b="b" l="l" r="r" t="t"/>
              <a:pathLst>
                <a:path extrusionOk="0" h="1503" w="1084">
                  <a:moveTo>
                    <a:pt x="490" y="0"/>
                  </a:moveTo>
                  <a:cubicBezTo>
                    <a:pt x="350" y="0"/>
                    <a:pt x="245" y="70"/>
                    <a:pt x="175" y="210"/>
                  </a:cubicBezTo>
                  <a:cubicBezTo>
                    <a:pt x="1" y="524"/>
                    <a:pt x="36" y="909"/>
                    <a:pt x="210" y="1223"/>
                  </a:cubicBezTo>
                  <a:cubicBezTo>
                    <a:pt x="278" y="1392"/>
                    <a:pt x="443" y="1496"/>
                    <a:pt x="612" y="1502"/>
                  </a:cubicBezTo>
                  <a:lnTo>
                    <a:pt x="612" y="1502"/>
                  </a:lnTo>
                  <a:cubicBezTo>
                    <a:pt x="814" y="1495"/>
                    <a:pt x="981" y="1359"/>
                    <a:pt x="1049" y="1223"/>
                  </a:cubicBezTo>
                  <a:cubicBezTo>
                    <a:pt x="1084" y="1153"/>
                    <a:pt x="1049" y="1118"/>
                    <a:pt x="1014" y="1083"/>
                  </a:cubicBezTo>
                  <a:cubicBezTo>
                    <a:pt x="979" y="1083"/>
                    <a:pt x="909" y="1083"/>
                    <a:pt x="909" y="1118"/>
                  </a:cubicBezTo>
                  <a:cubicBezTo>
                    <a:pt x="839" y="1223"/>
                    <a:pt x="734" y="1328"/>
                    <a:pt x="594" y="1328"/>
                  </a:cubicBezTo>
                  <a:cubicBezTo>
                    <a:pt x="490" y="1328"/>
                    <a:pt x="385" y="1258"/>
                    <a:pt x="315" y="1153"/>
                  </a:cubicBezTo>
                  <a:cubicBezTo>
                    <a:pt x="175" y="874"/>
                    <a:pt x="175" y="559"/>
                    <a:pt x="315" y="280"/>
                  </a:cubicBezTo>
                  <a:cubicBezTo>
                    <a:pt x="350" y="210"/>
                    <a:pt x="420" y="175"/>
                    <a:pt x="490" y="140"/>
                  </a:cubicBezTo>
                  <a:cubicBezTo>
                    <a:pt x="525" y="140"/>
                    <a:pt x="594" y="175"/>
                    <a:pt x="629" y="245"/>
                  </a:cubicBezTo>
                  <a:cubicBezTo>
                    <a:pt x="734" y="420"/>
                    <a:pt x="734" y="629"/>
                    <a:pt x="629" y="769"/>
                  </a:cubicBezTo>
                  <a:cubicBezTo>
                    <a:pt x="629" y="804"/>
                    <a:pt x="629" y="874"/>
                    <a:pt x="664" y="874"/>
                  </a:cubicBezTo>
                  <a:cubicBezTo>
                    <a:pt x="682" y="891"/>
                    <a:pt x="708" y="900"/>
                    <a:pt x="734" y="900"/>
                  </a:cubicBezTo>
                  <a:cubicBezTo>
                    <a:pt x="760" y="900"/>
                    <a:pt x="787" y="891"/>
                    <a:pt x="804" y="874"/>
                  </a:cubicBezTo>
                  <a:cubicBezTo>
                    <a:pt x="909" y="629"/>
                    <a:pt x="909" y="385"/>
                    <a:pt x="804" y="175"/>
                  </a:cubicBezTo>
                  <a:cubicBezTo>
                    <a:pt x="734" y="70"/>
                    <a:pt x="594" y="0"/>
                    <a:pt x="490" y="0"/>
                  </a:cubicBezTo>
                  <a:close/>
                  <a:moveTo>
                    <a:pt x="612" y="1502"/>
                  </a:moveTo>
                  <a:cubicBezTo>
                    <a:pt x="606" y="1502"/>
                    <a:pt x="600" y="1502"/>
                    <a:pt x="594" y="1502"/>
                  </a:cubicBezTo>
                  <a:lnTo>
                    <a:pt x="629" y="1502"/>
                  </a:lnTo>
                  <a:cubicBezTo>
                    <a:pt x="624" y="1502"/>
                    <a:pt x="618" y="1502"/>
                    <a:pt x="612" y="150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2978625" y="1679875"/>
              <a:ext cx="67275" cy="81250"/>
            </a:xfrm>
            <a:custGeom>
              <a:rect b="b" l="l" r="r" t="t"/>
              <a:pathLst>
                <a:path extrusionOk="0" h="3250" w="2691">
                  <a:moveTo>
                    <a:pt x="524" y="1"/>
                  </a:moveTo>
                  <a:cubicBezTo>
                    <a:pt x="245" y="1"/>
                    <a:pt x="0" y="210"/>
                    <a:pt x="0" y="490"/>
                  </a:cubicBezTo>
                  <a:lnTo>
                    <a:pt x="0" y="2760"/>
                  </a:lnTo>
                  <a:cubicBezTo>
                    <a:pt x="0" y="3040"/>
                    <a:pt x="245" y="3249"/>
                    <a:pt x="524" y="3249"/>
                  </a:cubicBezTo>
                  <a:lnTo>
                    <a:pt x="2201" y="3249"/>
                  </a:lnTo>
                  <a:cubicBezTo>
                    <a:pt x="2481" y="3249"/>
                    <a:pt x="2690" y="3040"/>
                    <a:pt x="2690" y="2760"/>
                  </a:cubicBezTo>
                  <a:lnTo>
                    <a:pt x="2690" y="490"/>
                  </a:lnTo>
                  <a:cubicBezTo>
                    <a:pt x="2690" y="210"/>
                    <a:pt x="2481" y="1"/>
                    <a:pt x="2201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058100" y="1679875"/>
              <a:ext cx="67250" cy="81250"/>
            </a:xfrm>
            <a:custGeom>
              <a:rect b="b" l="l" r="r" t="t"/>
              <a:pathLst>
                <a:path extrusionOk="0" h="3250" w="2690">
                  <a:moveTo>
                    <a:pt x="489" y="1"/>
                  </a:moveTo>
                  <a:cubicBezTo>
                    <a:pt x="210" y="1"/>
                    <a:pt x="0" y="210"/>
                    <a:pt x="0" y="490"/>
                  </a:cubicBezTo>
                  <a:lnTo>
                    <a:pt x="0" y="2760"/>
                  </a:lnTo>
                  <a:cubicBezTo>
                    <a:pt x="0" y="3040"/>
                    <a:pt x="210" y="3249"/>
                    <a:pt x="489" y="3249"/>
                  </a:cubicBezTo>
                  <a:lnTo>
                    <a:pt x="2201" y="3249"/>
                  </a:lnTo>
                  <a:cubicBezTo>
                    <a:pt x="2445" y="3249"/>
                    <a:pt x="2690" y="3040"/>
                    <a:pt x="2690" y="2760"/>
                  </a:cubicBezTo>
                  <a:lnTo>
                    <a:pt x="2690" y="490"/>
                  </a:lnTo>
                  <a:cubicBezTo>
                    <a:pt x="2690" y="210"/>
                    <a:pt x="2445" y="1"/>
                    <a:pt x="2201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0"/>
          <p:cNvGrpSpPr/>
          <p:nvPr/>
        </p:nvGrpSpPr>
        <p:grpSpPr>
          <a:xfrm>
            <a:off x="8408891" y="999353"/>
            <a:ext cx="706446" cy="1136880"/>
            <a:chOff x="10957763" y="398555"/>
            <a:chExt cx="1219693" cy="1962846"/>
          </a:xfrm>
        </p:grpSpPr>
        <p:sp>
          <p:nvSpPr>
            <p:cNvPr id="378" name="Google Shape;378;p30"/>
            <p:cNvSpPr/>
            <p:nvPr/>
          </p:nvSpPr>
          <p:spPr>
            <a:xfrm flipH="1">
              <a:off x="10957763" y="1804425"/>
              <a:ext cx="1219668" cy="540401"/>
            </a:xfrm>
            <a:custGeom>
              <a:rect b="b" l="l" r="r" t="t"/>
              <a:pathLst>
                <a:path extrusionOk="0" h="28416" w="64134">
                  <a:moveTo>
                    <a:pt x="33447" y="1"/>
                  </a:moveTo>
                  <a:cubicBezTo>
                    <a:pt x="31898" y="1"/>
                    <a:pt x="30600" y="1269"/>
                    <a:pt x="30600" y="2846"/>
                  </a:cubicBezTo>
                  <a:cubicBezTo>
                    <a:pt x="30600" y="4359"/>
                    <a:pt x="31795" y="5587"/>
                    <a:pt x="33260" y="5710"/>
                  </a:cubicBezTo>
                  <a:lnTo>
                    <a:pt x="26688" y="5710"/>
                  </a:lnTo>
                  <a:cubicBezTo>
                    <a:pt x="26601" y="5702"/>
                    <a:pt x="26515" y="5699"/>
                    <a:pt x="26430" y="5699"/>
                  </a:cubicBezTo>
                  <a:cubicBezTo>
                    <a:pt x="24970" y="5699"/>
                    <a:pt x="23746" y="6810"/>
                    <a:pt x="23614" y="8295"/>
                  </a:cubicBezTo>
                  <a:cubicBezTo>
                    <a:pt x="23509" y="9867"/>
                    <a:pt x="24662" y="11229"/>
                    <a:pt x="26234" y="11369"/>
                  </a:cubicBezTo>
                  <a:lnTo>
                    <a:pt x="10724" y="11369"/>
                  </a:lnTo>
                  <a:cubicBezTo>
                    <a:pt x="12226" y="11124"/>
                    <a:pt x="13274" y="9762"/>
                    <a:pt x="13170" y="8260"/>
                  </a:cubicBezTo>
                  <a:cubicBezTo>
                    <a:pt x="13032" y="6780"/>
                    <a:pt x="11808" y="5605"/>
                    <a:pt x="10301" y="5605"/>
                  </a:cubicBezTo>
                  <a:cubicBezTo>
                    <a:pt x="10279" y="5605"/>
                    <a:pt x="10257" y="5605"/>
                    <a:pt x="10235" y="5605"/>
                  </a:cubicBezTo>
                  <a:lnTo>
                    <a:pt x="1" y="5605"/>
                  </a:lnTo>
                  <a:lnTo>
                    <a:pt x="1" y="22721"/>
                  </a:lnTo>
                  <a:lnTo>
                    <a:pt x="6638" y="22721"/>
                  </a:lnTo>
                  <a:cubicBezTo>
                    <a:pt x="5066" y="22721"/>
                    <a:pt x="3808" y="24014"/>
                    <a:pt x="3808" y="25586"/>
                  </a:cubicBezTo>
                  <a:cubicBezTo>
                    <a:pt x="3808" y="27158"/>
                    <a:pt x="5066" y="28415"/>
                    <a:pt x="6638" y="28415"/>
                  </a:cubicBezTo>
                  <a:lnTo>
                    <a:pt x="17047" y="28415"/>
                  </a:lnTo>
                  <a:cubicBezTo>
                    <a:pt x="18619" y="28415"/>
                    <a:pt x="19911" y="27158"/>
                    <a:pt x="19911" y="25586"/>
                  </a:cubicBezTo>
                  <a:cubicBezTo>
                    <a:pt x="19911" y="24014"/>
                    <a:pt x="18619" y="22721"/>
                    <a:pt x="17047" y="22721"/>
                  </a:cubicBezTo>
                  <a:lnTo>
                    <a:pt x="23614" y="22721"/>
                  </a:lnTo>
                  <a:cubicBezTo>
                    <a:pt x="25151" y="22721"/>
                    <a:pt x="26408" y="21534"/>
                    <a:pt x="26478" y="20032"/>
                  </a:cubicBezTo>
                  <a:cubicBezTo>
                    <a:pt x="26548" y="18530"/>
                    <a:pt x="25465" y="17202"/>
                    <a:pt x="23963" y="17063"/>
                  </a:cubicBezTo>
                  <a:lnTo>
                    <a:pt x="38320" y="17063"/>
                  </a:lnTo>
                  <a:cubicBezTo>
                    <a:pt x="34757" y="17447"/>
                    <a:pt x="35071" y="22721"/>
                    <a:pt x="38669" y="22721"/>
                  </a:cubicBezTo>
                  <a:lnTo>
                    <a:pt x="49043" y="22721"/>
                  </a:lnTo>
                  <a:cubicBezTo>
                    <a:pt x="49143" y="22732"/>
                    <a:pt x="49242" y="22737"/>
                    <a:pt x="49340" y="22737"/>
                  </a:cubicBezTo>
                  <a:cubicBezTo>
                    <a:pt x="50885" y="22737"/>
                    <a:pt x="52152" y="21469"/>
                    <a:pt x="52152" y="19892"/>
                  </a:cubicBezTo>
                  <a:cubicBezTo>
                    <a:pt x="52152" y="18315"/>
                    <a:pt x="50885" y="17047"/>
                    <a:pt x="49340" y="17047"/>
                  </a:cubicBezTo>
                  <a:cubicBezTo>
                    <a:pt x="49242" y="17047"/>
                    <a:pt x="49143" y="17052"/>
                    <a:pt x="49043" y="17063"/>
                  </a:cubicBezTo>
                  <a:lnTo>
                    <a:pt x="45271" y="17063"/>
                  </a:lnTo>
                  <a:cubicBezTo>
                    <a:pt x="48554" y="16678"/>
                    <a:pt x="48659" y="11928"/>
                    <a:pt x="45411" y="11404"/>
                  </a:cubicBezTo>
                  <a:lnTo>
                    <a:pt x="61269" y="11404"/>
                  </a:lnTo>
                  <a:cubicBezTo>
                    <a:pt x="62841" y="11404"/>
                    <a:pt x="64133" y="10111"/>
                    <a:pt x="64133" y="8540"/>
                  </a:cubicBezTo>
                  <a:cubicBezTo>
                    <a:pt x="64133" y="6968"/>
                    <a:pt x="62841" y="5710"/>
                    <a:pt x="61269" y="5710"/>
                  </a:cubicBezTo>
                  <a:lnTo>
                    <a:pt x="37901" y="5710"/>
                  </a:lnTo>
                  <a:cubicBezTo>
                    <a:pt x="41324" y="5361"/>
                    <a:pt x="41324" y="331"/>
                    <a:pt x="37901" y="16"/>
                  </a:cubicBezTo>
                  <a:lnTo>
                    <a:pt x="33744" y="16"/>
                  </a:lnTo>
                  <a:cubicBezTo>
                    <a:pt x="33644" y="6"/>
                    <a:pt x="33545" y="1"/>
                    <a:pt x="33447" y="1"/>
                  </a:cubicBezTo>
                  <a:close/>
                </a:path>
              </a:pathLst>
            </a:custGeom>
            <a:solidFill>
              <a:srgbClr val="B5CEE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1648842" y="1431044"/>
              <a:ext cx="57813" cy="41934"/>
            </a:xfrm>
            <a:custGeom>
              <a:rect b="b" l="l" r="r" t="t"/>
              <a:pathLst>
                <a:path extrusionOk="0" h="2205" w="3040">
                  <a:moveTo>
                    <a:pt x="2834" y="0"/>
                  </a:moveTo>
                  <a:cubicBezTo>
                    <a:pt x="2539" y="0"/>
                    <a:pt x="2063" y="591"/>
                    <a:pt x="1712" y="807"/>
                  </a:cubicBezTo>
                  <a:cubicBezTo>
                    <a:pt x="1468" y="1017"/>
                    <a:pt x="1153" y="1157"/>
                    <a:pt x="839" y="1192"/>
                  </a:cubicBezTo>
                  <a:cubicBezTo>
                    <a:pt x="629" y="1366"/>
                    <a:pt x="385" y="1471"/>
                    <a:pt x="105" y="1576"/>
                  </a:cubicBezTo>
                  <a:lnTo>
                    <a:pt x="0" y="1785"/>
                  </a:lnTo>
                  <a:cubicBezTo>
                    <a:pt x="35" y="1820"/>
                    <a:pt x="489" y="2205"/>
                    <a:pt x="489" y="2205"/>
                  </a:cubicBezTo>
                  <a:lnTo>
                    <a:pt x="1642" y="2065"/>
                  </a:lnTo>
                  <a:cubicBezTo>
                    <a:pt x="2061" y="1960"/>
                    <a:pt x="2411" y="1716"/>
                    <a:pt x="2690" y="1401"/>
                  </a:cubicBezTo>
                  <a:cubicBezTo>
                    <a:pt x="2690" y="1401"/>
                    <a:pt x="2830" y="703"/>
                    <a:pt x="3039" y="179"/>
                  </a:cubicBezTo>
                  <a:cubicBezTo>
                    <a:pt x="2992" y="52"/>
                    <a:pt x="2921" y="0"/>
                    <a:pt x="2834" y="0"/>
                  </a:cubicBez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1654148" y="1434429"/>
              <a:ext cx="25274" cy="35220"/>
            </a:xfrm>
            <a:custGeom>
              <a:rect b="b" l="l" r="r" t="t"/>
              <a:pathLst>
                <a:path extrusionOk="0" h="1852" w="1329">
                  <a:moveTo>
                    <a:pt x="1084" y="1"/>
                  </a:moveTo>
                  <a:lnTo>
                    <a:pt x="1" y="1503"/>
                  </a:lnTo>
                  <a:cubicBezTo>
                    <a:pt x="36" y="1503"/>
                    <a:pt x="176" y="1712"/>
                    <a:pt x="245" y="1852"/>
                  </a:cubicBezTo>
                  <a:cubicBezTo>
                    <a:pt x="455" y="1677"/>
                    <a:pt x="665" y="1468"/>
                    <a:pt x="874" y="1293"/>
                  </a:cubicBezTo>
                  <a:cubicBezTo>
                    <a:pt x="874" y="1223"/>
                    <a:pt x="909" y="1153"/>
                    <a:pt x="944" y="1083"/>
                  </a:cubicBezTo>
                  <a:lnTo>
                    <a:pt x="874" y="1083"/>
                  </a:lnTo>
                  <a:cubicBezTo>
                    <a:pt x="1014" y="909"/>
                    <a:pt x="1154" y="664"/>
                    <a:pt x="1223" y="420"/>
                  </a:cubicBezTo>
                  <a:cubicBezTo>
                    <a:pt x="1328" y="70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1440264" y="1431101"/>
              <a:ext cx="218568" cy="80311"/>
            </a:xfrm>
            <a:custGeom>
              <a:rect b="b" l="l" r="r" t="t"/>
              <a:pathLst>
                <a:path extrusionOk="0" h="4223" w="11493">
                  <a:moveTo>
                    <a:pt x="1537" y="1"/>
                  </a:moveTo>
                  <a:lnTo>
                    <a:pt x="0" y="2376"/>
                  </a:lnTo>
                  <a:cubicBezTo>
                    <a:pt x="1013" y="3040"/>
                    <a:pt x="2655" y="3983"/>
                    <a:pt x="4297" y="4193"/>
                  </a:cubicBezTo>
                  <a:cubicBezTo>
                    <a:pt x="4464" y="4213"/>
                    <a:pt x="4639" y="4222"/>
                    <a:pt x="4821" y="4222"/>
                  </a:cubicBezTo>
                  <a:cubicBezTo>
                    <a:pt x="7482" y="4222"/>
                    <a:pt x="11492" y="2202"/>
                    <a:pt x="11492" y="2202"/>
                  </a:cubicBezTo>
                  <a:lnTo>
                    <a:pt x="11213" y="1503"/>
                  </a:lnTo>
                  <a:lnTo>
                    <a:pt x="5973" y="2167"/>
                  </a:lnTo>
                  <a:cubicBezTo>
                    <a:pt x="5870" y="2181"/>
                    <a:pt x="5766" y="2188"/>
                    <a:pt x="5661" y="2188"/>
                  </a:cubicBezTo>
                  <a:cubicBezTo>
                    <a:pt x="4770" y="2188"/>
                    <a:pt x="3828" y="1685"/>
                    <a:pt x="3109" y="1154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rgbClr val="EACE9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1399739" y="1360035"/>
              <a:ext cx="51823" cy="51823"/>
            </a:xfrm>
            <a:custGeom>
              <a:rect b="b" l="l" r="r" t="t"/>
              <a:pathLst>
                <a:path extrusionOk="0" h="2725" w="2725">
                  <a:moveTo>
                    <a:pt x="1048" y="0"/>
                  </a:moveTo>
                  <a:lnTo>
                    <a:pt x="0" y="2585"/>
                  </a:lnTo>
                  <a:lnTo>
                    <a:pt x="2236" y="2725"/>
                  </a:lnTo>
                  <a:lnTo>
                    <a:pt x="2725" y="118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1347918" y="1396471"/>
              <a:ext cx="148165" cy="258524"/>
            </a:xfrm>
            <a:custGeom>
              <a:rect b="b" l="l" r="r" t="t"/>
              <a:pathLst>
                <a:path extrusionOk="0" h="13594" w="7791">
                  <a:moveTo>
                    <a:pt x="3098" y="1"/>
                  </a:moveTo>
                  <a:cubicBezTo>
                    <a:pt x="2478" y="1"/>
                    <a:pt x="1858" y="231"/>
                    <a:pt x="1363" y="669"/>
                  </a:cubicBezTo>
                  <a:cubicBezTo>
                    <a:pt x="804" y="1193"/>
                    <a:pt x="350" y="2695"/>
                    <a:pt x="595" y="4302"/>
                  </a:cubicBezTo>
                  <a:cubicBezTo>
                    <a:pt x="1293" y="8773"/>
                    <a:pt x="1" y="13489"/>
                    <a:pt x="1" y="13489"/>
                  </a:cubicBezTo>
                  <a:lnTo>
                    <a:pt x="6009" y="13594"/>
                  </a:lnTo>
                  <a:cubicBezTo>
                    <a:pt x="6009" y="13594"/>
                    <a:pt x="6393" y="9786"/>
                    <a:pt x="6638" y="7097"/>
                  </a:cubicBezTo>
                  <a:cubicBezTo>
                    <a:pt x="6707" y="6573"/>
                    <a:pt x="6917" y="6084"/>
                    <a:pt x="7197" y="5629"/>
                  </a:cubicBezTo>
                  <a:cubicBezTo>
                    <a:pt x="7616" y="5140"/>
                    <a:pt x="7790" y="4477"/>
                    <a:pt x="7720" y="3813"/>
                  </a:cubicBezTo>
                  <a:cubicBezTo>
                    <a:pt x="7720" y="3778"/>
                    <a:pt x="7720" y="3708"/>
                    <a:pt x="7720" y="3638"/>
                  </a:cubicBezTo>
                  <a:cubicBezTo>
                    <a:pt x="7616" y="2241"/>
                    <a:pt x="7022" y="1193"/>
                    <a:pt x="5834" y="564"/>
                  </a:cubicBezTo>
                  <a:lnTo>
                    <a:pt x="4577" y="495"/>
                  </a:lnTo>
                  <a:cubicBezTo>
                    <a:pt x="4132" y="161"/>
                    <a:pt x="3615" y="1"/>
                    <a:pt x="3098" y="1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1425640" y="1404116"/>
              <a:ext cx="55816" cy="78828"/>
            </a:xfrm>
            <a:custGeom>
              <a:rect b="b" l="l" r="r" t="t"/>
              <a:pathLst>
                <a:path extrusionOk="0" h="4145" w="2935">
                  <a:moveTo>
                    <a:pt x="680" y="0"/>
                  </a:moveTo>
                  <a:cubicBezTo>
                    <a:pt x="240" y="0"/>
                    <a:pt x="1" y="302"/>
                    <a:pt x="1" y="302"/>
                  </a:cubicBezTo>
                  <a:cubicBezTo>
                    <a:pt x="1" y="302"/>
                    <a:pt x="1922" y="1979"/>
                    <a:pt x="1538" y="4145"/>
                  </a:cubicBezTo>
                  <a:cubicBezTo>
                    <a:pt x="1538" y="4145"/>
                    <a:pt x="2935" y="1699"/>
                    <a:pt x="1817" y="582"/>
                  </a:cubicBezTo>
                  <a:cubicBezTo>
                    <a:pt x="1356" y="135"/>
                    <a:pt x="973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1446901" y="1508158"/>
              <a:ext cx="10650" cy="9984"/>
            </a:xfrm>
            <a:custGeom>
              <a:rect b="b" l="l" r="r" t="t"/>
              <a:pathLst>
                <a:path extrusionOk="0" h="525" w="560">
                  <a:moveTo>
                    <a:pt x="280" y="1"/>
                  </a:moveTo>
                  <a:cubicBezTo>
                    <a:pt x="140" y="1"/>
                    <a:pt x="0" y="106"/>
                    <a:pt x="0" y="280"/>
                  </a:cubicBezTo>
                  <a:cubicBezTo>
                    <a:pt x="0" y="420"/>
                    <a:pt x="140" y="525"/>
                    <a:pt x="280" y="525"/>
                  </a:cubicBezTo>
                  <a:cubicBezTo>
                    <a:pt x="420" y="525"/>
                    <a:pt x="559" y="420"/>
                    <a:pt x="559" y="280"/>
                  </a:cubicBezTo>
                  <a:cubicBezTo>
                    <a:pt x="559" y="106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1444904" y="1538718"/>
              <a:ext cx="10650" cy="9984"/>
            </a:xfrm>
            <a:custGeom>
              <a:rect b="b" l="l" r="r" t="t"/>
              <a:pathLst>
                <a:path extrusionOk="0" h="525" w="560">
                  <a:moveTo>
                    <a:pt x="280" y="1"/>
                  </a:moveTo>
                  <a:cubicBezTo>
                    <a:pt x="140" y="1"/>
                    <a:pt x="1" y="106"/>
                    <a:pt x="1" y="280"/>
                  </a:cubicBezTo>
                  <a:cubicBezTo>
                    <a:pt x="1" y="420"/>
                    <a:pt x="140" y="525"/>
                    <a:pt x="280" y="525"/>
                  </a:cubicBezTo>
                  <a:cubicBezTo>
                    <a:pt x="420" y="525"/>
                    <a:pt x="560" y="420"/>
                    <a:pt x="560" y="280"/>
                  </a:cubicBezTo>
                  <a:cubicBezTo>
                    <a:pt x="560" y="106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1443573" y="1577247"/>
              <a:ext cx="10650" cy="9984"/>
            </a:xfrm>
            <a:custGeom>
              <a:rect b="b" l="l" r="r" t="t"/>
              <a:pathLst>
                <a:path extrusionOk="0" h="525" w="560">
                  <a:moveTo>
                    <a:pt x="280" y="1"/>
                  </a:moveTo>
                  <a:cubicBezTo>
                    <a:pt x="141" y="1"/>
                    <a:pt x="1" y="106"/>
                    <a:pt x="1" y="280"/>
                  </a:cubicBezTo>
                  <a:cubicBezTo>
                    <a:pt x="1" y="420"/>
                    <a:pt x="141" y="525"/>
                    <a:pt x="280" y="525"/>
                  </a:cubicBezTo>
                  <a:cubicBezTo>
                    <a:pt x="420" y="525"/>
                    <a:pt x="560" y="420"/>
                    <a:pt x="560" y="280"/>
                  </a:cubicBezTo>
                  <a:cubicBezTo>
                    <a:pt x="560" y="106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1381806" y="1286439"/>
              <a:ext cx="96343" cy="141376"/>
            </a:xfrm>
            <a:custGeom>
              <a:rect b="b" l="l" r="r" t="t"/>
              <a:pathLst>
                <a:path extrusionOk="0" h="7434" w="5066">
                  <a:moveTo>
                    <a:pt x="2418" y="0"/>
                  </a:moveTo>
                  <a:cubicBezTo>
                    <a:pt x="1503" y="0"/>
                    <a:pt x="616" y="460"/>
                    <a:pt x="350" y="1355"/>
                  </a:cubicBezTo>
                  <a:cubicBezTo>
                    <a:pt x="105" y="2683"/>
                    <a:pt x="0" y="4010"/>
                    <a:pt x="105" y="5337"/>
                  </a:cubicBezTo>
                  <a:lnTo>
                    <a:pt x="2061" y="6979"/>
                  </a:lnTo>
                  <a:lnTo>
                    <a:pt x="1991" y="2753"/>
                  </a:lnTo>
                  <a:cubicBezTo>
                    <a:pt x="1991" y="2753"/>
                    <a:pt x="2515" y="1320"/>
                    <a:pt x="3598" y="1146"/>
                  </a:cubicBezTo>
                  <a:cubicBezTo>
                    <a:pt x="3614" y="1144"/>
                    <a:pt x="3629" y="1143"/>
                    <a:pt x="3644" y="1143"/>
                  </a:cubicBezTo>
                  <a:cubicBezTo>
                    <a:pt x="4344" y="1143"/>
                    <a:pt x="3800" y="3553"/>
                    <a:pt x="3423" y="5093"/>
                  </a:cubicBezTo>
                  <a:cubicBezTo>
                    <a:pt x="3284" y="5442"/>
                    <a:pt x="3249" y="5861"/>
                    <a:pt x="3354" y="6246"/>
                  </a:cubicBezTo>
                  <a:lnTo>
                    <a:pt x="4297" y="7433"/>
                  </a:lnTo>
                  <a:lnTo>
                    <a:pt x="4891" y="4290"/>
                  </a:lnTo>
                  <a:cubicBezTo>
                    <a:pt x="5065" y="3451"/>
                    <a:pt x="5030" y="2578"/>
                    <a:pt x="4751" y="1775"/>
                  </a:cubicBezTo>
                  <a:cubicBezTo>
                    <a:pt x="4576" y="1146"/>
                    <a:pt x="4157" y="622"/>
                    <a:pt x="3598" y="272"/>
                  </a:cubicBezTo>
                  <a:cubicBezTo>
                    <a:pt x="3234" y="90"/>
                    <a:pt x="2823" y="0"/>
                    <a:pt x="2418" y="0"/>
                  </a:cubicBezTo>
                  <a:close/>
                </a:path>
              </a:pathLst>
            </a:custGeom>
            <a:solidFill>
              <a:srgbClr val="E2931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1419003" y="1302908"/>
              <a:ext cx="57813" cy="80577"/>
            </a:xfrm>
            <a:custGeom>
              <a:rect b="b" l="l" r="r" t="t"/>
              <a:pathLst>
                <a:path extrusionOk="0" h="4237" w="3040">
                  <a:moveTo>
                    <a:pt x="1293" y="0"/>
                  </a:moveTo>
                  <a:lnTo>
                    <a:pt x="35" y="874"/>
                  </a:lnTo>
                  <a:lnTo>
                    <a:pt x="0" y="2655"/>
                  </a:lnTo>
                  <a:cubicBezTo>
                    <a:pt x="0" y="3144"/>
                    <a:pt x="210" y="3598"/>
                    <a:pt x="594" y="3878"/>
                  </a:cubicBezTo>
                  <a:cubicBezTo>
                    <a:pt x="971" y="4097"/>
                    <a:pt x="1375" y="4232"/>
                    <a:pt x="1783" y="4232"/>
                  </a:cubicBezTo>
                  <a:cubicBezTo>
                    <a:pt x="1829" y="4232"/>
                    <a:pt x="1875" y="4231"/>
                    <a:pt x="1922" y="4227"/>
                  </a:cubicBezTo>
                  <a:cubicBezTo>
                    <a:pt x="1959" y="4233"/>
                    <a:pt x="1995" y="4236"/>
                    <a:pt x="2030" y="4236"/>
                  </a:cubicBezTo>
                  <a:cubicBezTo>
                    <a:pt x="2192" y="4236"/>
                    <a:pt x="2331" y="4173"/>
                    <a:pt x="2446" y="4087"/>
                  </a:cubicBezTo>
                  <a:cubicBezTo>
                    <a:pt x="3039" y="3074"/>
                    <a:pt x="2306" y="419"/>
                    <a:pt x="2306" y="419"/>
                  </a:cubicBezTo>
                  <a:lnTo>
                    <a:pt x="1293" y="0"/>
                  </a:ln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1409038" y="1296918"/>
              <a:ext cx="50510" cy="41877"/>
            </a:xfrm>
            <a:custGeom>
              <a:rect b="b" l="l" r="r" t="t"/>
              <a:pathLst>
                <a:path extrusionOk="0" h="2202" w="2656">
                  <a:moveTo>
                    <a:pt x="944" y="1"/>
                  </a:moveTo>
                  <a:lnTo>
                    <a:pt x="0" y="1224"/>
                  </a:lnTo>
                  <a:lnTo>
                    <a:pt x="559" y="2202"/>
                  </a:lnTo>
                  <a:cubicBezTo>
                    <a:pt x="559" y="2202"/>
                    <a:pt x="2655" y="1258"/>
                    <a:pt x="2376" y="455"/>
                  </a:cubicBezTo>
                  <a:cubicBezTo>
                    <a:pt x="2341" y="350"/>
                    <a:pt x="2271" y="245"/>
                    <a:pt x="2166" y="176"/>
                  </a:cubicBezTo>
                  <a:lnTo>
                    <a:pt x="944" y="1"/>
                  </a:lnTo>
                  <a:close/>
                </a:path>
              </a:pathLst>
            </a:custGeom>
            <a:solidFill>
              <a:srgbClr val="E2931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1454299" y="1305589"/>
              <a:ext cx="11886" cy="15937"/>
            </a:xfrm>
            <a:custGeom>
              <a:rect b="b" l="l" r="r" t="t"/>
              <a:pathLst>
                <a:path extrusionOk="0" h="838" w="625">
                  <a:moveTo>
                    <a:pt x="84" y="0"/>
                  </a:moveTo>
                  <a:cubicBezTo>
                    <a:pt x="35" y="0"/>
                    <a:pt x="1" y="39"/>
                    <a:pt x="31" y="174"/>
                  </a:cubicBezTo>
                  <a:cubicBezTo>
                    <a:pt x="66" y="488"/>
                    <a:pt x="590" y="837"/>
                    <a:pt x="590" y="837"/>
                  </a:cubicBezTo>
                  <a:lnTo>
                    <a:pt x="624" y="488"/>
                  </a:lnTo>
                  <a:lnTo>
                    <a:pt x="485" y="209"/>
                  </a:lnTo>
                  <a:lnTo>
                    <a:pt x="240" y="69"/>
                  </a:lnTo>
                  <a:cubicBezTo>
                    <a:pt x="240" y="69"/>
                    <a:pt x="149" y="0"/>
                    <a:pt x="84" y="0"/>
                  </a:cubicBezTo>
                  <a:close/>
                </a:path>
              </a:pathLst>
            </a:custGeom>
            <a:solidFill>
              <a:srgbClr val="E2931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1411035" y="1338736"/>
              <a:ext cx="15956" cy="13046"/>
            </a:xfrm>
            <a:custGeom>
              <a:rect b="b" l="l" r="r" t="t"/>
              <a:pathLst>
                <a:path extrusionOk="0" h="686" w="839">
                  <a:moveTo>
                    <a:pt x="345" y="1"/>
                  </a:moveTo>
                  <a:cubicBezTo>
                    <a:pt x="264" y="1"/>
                    <a:pt x="181" y="27"/>
                    <a:pt x="105" y="72"/>
                  </a:cubicBezTo>
                  <a:cubicBezTo>
                    <a:pt x="0" y="247"/>
                    <a:pt x="35" y="457"/>
                    <a:pt x="210" y="561"/>
                  </a:cubicBezTo>
                  <a:cubicBezTo>
                    <a:pt x="288" y="640"/>
                    <a:pt x="389" y="685"/>
                    <a:pt x="487" y="685"/>
                  </a:cubicBezTo>
                  <a:cubicBezTo>
                    <a:pt x="563" y="685"/>
                    <a:pt x="638" y="658"/>
                    <a:pt x="699" y="596"/>
                  </a:cubicBezTo>
                  <a:cubicBezTo>
                    <a:pt x="839" y="457"/>
                    <a:pt x="804" y="247"/>
                    <a:pt x="629" y="142"/>
                  </a:cubicBezTo>
                  <a:cubicBezTo>
                    <a:pt x="550" y="44"/>
                    <a:pt x="449" y="1"/>
                    <a:pt x="345" y="1"/>
                  </a:cubicBezTo>
                  <a:close/>
                </a:path>
              </a:pathLst>
            </a:custGeom>
            <a:solidFill>
              <a:srgbClr val="EDA67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1367182" y="1352067"/>
              <a:ext cx="75081" cy="84685"/>
            </a:xfrm>
            <a:custGeom>
              <a:rect b="b" l="l" r="r" t="t"/>
              <a:pathLst>
                <a:path extrusionOk="0" h="4453" w="3948">
                  <a:moveTo>
                    <a:pt x="874" y="0"/>
                  </a:moveTo>
                  <a:cubicBezTo>
                    <a:pt x="525" y="664"/>
                    <a:pt x="280" y="1397"/>
                    <a:pt x="141" y="2131"/>
                  </a:cubicBezTo>
                  <a:cubicBezTo>
                    <a:pt x="1" y="3074"/>
                    <a:pt x="280" y="3633"/>
                    <a:pt x="804" y="3982"/>
                  </a:cubicBezTo>
                  <a:cubicBezTo>
                    <a:pt x="1159" y="4182"/>
                    <a:pt x="2094" y="4453"/>
                    <a:pt x="2799" y="4453"/>
                  </a:cubicBezTo>
                  <a:cubicBezTo>
                    <a:pt x="3203" y="4453"/>
                    <a:pt x="3532" y="4364"/>
                    <a:pt x="3634" y="4122"/>
                  </a:cubicBezTo>
                  <a:cubicBezTo>
                    <a:pt x="3948" y="3458"/>
                    <a:pt x="2865" y="2096"/>
                    <a:pt x="2725" y="1153"/>
                  </a:cubicBezTo>
                  <a:cubicBezTo>
                    <a:pt x="2628" y="240"/>
                    <a:pt x="1678" y="210"/>
                    <a:pt x="1552" y="210"/>
                  </a:cubicBezTo>
                  <a:cubicBezTo>
                    <a:pt x="1543" y="210"/>
                    <a:pt x="1538" y="210"/>
                    <a:pt x="1538" y="210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E2931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1335309" y="2099377"/>
              <a:ext cx="77078" cy="39880"/>
            </a:xfrm>
            <a:custGeom>
              <a:rect b="b" l="l" r="r" t="t"/>
              <a:pathLst>
                <a:path extrusionOk="0" h="2097" w="4053">
                  <a:moveTo>
                    <a:pt x="349" y="0"/>
                  </a:moveTo>
                  <a:cubicBezTo>
                    <a:pt x="105" y="175"/>
                    <a:pt x="0" y="454"/>
                    <a:pt x="0" y="734"/>
                  </a:cubicBezTo>
                  <a:cubicBezTo>
                    <a:pt x="70" y="1153"/>
                    <a:pt x="175" y="2096"/>
                    <a:pt x="175" y="2096"/>
                  </a:cubicBezTo>
                  <a:lnTo>
                    <a:pt x="629" y="2096"/>
                  </a:lnTo>
                  <a:lnTo>
                    <a:pt x="629" y="1223"/>
                  </a:lnTo>
                  <a:cubicBezTo>
                    <a:pt x="629" y="1220"/>
                    <a:pt x="630" y="1219"/>
                    <a:pt x="632" y="1219"/>
                  </a:cubicBezTo>
                  <a:cubicBezTo>
                    <a:pt x="693" y="1219"/>
                    <a:pt x="1542" y="2096"/>
                    <a:pt x="1677" y="2096"/>
                  </a:cubicBezTo>
                  <a:lnTo>
                    <a:pt x="3877" y="2096"/>
                  </a:lnTo>
                  <a:cubicBezTo>
                    <a:pt x="3877" y="2096"/>
                    <a:pt x="4052" y="1502"/>
                    <a:pt x="2725" y="1293"/>
                  </a:cubicBezTo>
                  <a:cubicBezTo>
                    <a:pt x="1817" y="1118"/>
                    <a:pt x="1013" y="664"/>
                    <a:pt x="349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1340615" y="2092074"/>
              <a:ext cx="52507" cy="37426"/>
            </a:xfrm>
            <a:custGeom>
              <a:rect b="b" l="l" r="r" t="t"/>
              <a:pathLst>
                <a:path extrusionOk="0" h="1968" w="2761">
                  <a:moveTo>
                    <a:pt x="1" y="0"/>
                  </a:moveTo>
                  <a:lnTo>
                    <a:pt x="140" y="594"/>
                  </a:lnTo>
                  <a:cubicBezTo>
                    <a:pt x="210" y="908"/>
                    <a:pt x="385" y="1153"/>
                    <a:pt x="664" y="1362"/>
                  </a:cubicBezTo>
                  <a:cubicBezTo>
                    <a:pt x="1055" y="1631"/>
                    <a:pt x="1632" y="1967"/>
                    <a:pt x="2148" y="1967"/>
                  </a:cubicBezTo>
                  <a:cubicBezTo>
                    <a:pt x="2370" y="1967"/>
                    <a:pt x="2581" y="1905"/>
                    <a:pt x="2760" y="1747"/>
                  </a:cubicBezTo>
                  <a:cubicBezTo>
                    <a:pt x="2411" y="1642"/>
                    <a:pt x="2061" y="1502"/>
                    <a:pt x="1747" y="1293"/>
                  </a:cubicBezTo>
                  <a:cubicBezTo>
                    <a:pt x="1538" y="1153"/>
                    <a:pt x="1398" y="978"/>
                    <a:pt x="1328" y="769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7B58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1415675" y="2099377"/>
              <a:ext cx="76412" cy="39880"/>
            </a:xfrm>
            <a:custGeom>
              <a:rect b="b" l="l" r="r" t="t"/>
              <a:pathLst>
                <a:path extrusionOk="0" h="2097" w="4018">
                  <a:moveTo>
                    <a:pt x="350" y="0"/>
                  </a:moveTo>
                  <a:cubicBezTo>
                    <a:pt x="106" y="175"/>
                    <a:pt x="1" y="454"/>
                    <a:pt x="1" y="734"/>
                  </a:cubicBezTo>
                  <a:cubicBezTo>
                    <a:pt x="71" y="1153"/>
                    <a:pt x="175" y="2096"/>
                    <a:pt x="175" y="2096"/>
                  </a:cubicBezTo>
                  <a:lnTo>
                    <a:pt x="629" y="2096"/>
                  </a:lnTo>
                  <a:lnTo>
                    <a:pt x="629" y="1223"/>
                  </a:lnTo>
                  <a:cubicBezTo>
                    <a:pt x="629" y="1220"/>
                    <a:pt x="631" y="1219"/>
                    <a:pt x="633" y="1219"/>
                  </a:cubicBezTo>
                  <a:cubicBezTo>
                    <a:pt x="691" y="1219"/>
                    <a:pt x="1509" y="2096"/>
                    <a:pt x="1677" y="2096"/>
                  </a:cubicBezTo>
                  <a:lnTo>
                    <a:pt x="3878" y="2096"/>
                  </a:lnTo>
                  <a:cubicBezTo>
                    <a:pt x="3878" y="2096"/>
                    <a:pt x="4018" y="1502"/>
                    <a:pt x="2725" y="1293"/>
                  </a:cubicBezTo>
                  <a:cubicBezTo>
                    <a:pt x="1817" y="1118"/>
                    <a:pt x="979" y="664"/>
                    <a:pt x="350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1421000" y="2092074"/>
              <a:ext cx="52488" cy="37426"/>
            </a:xfrm>
            <a:custGeom>
              <a:rect b="b" l="l" r="r" t="t"/>
              <a:pathLst>
                <a:path extrusionOk="0" h="1968" w="2760">
                  <a:moveTo>
                    <a:pt x="0" y="0"/>
                  </a:moveTo>
                  <a:lnTo>
                    <a:pt x="105" y="594"/>
                  </a:lnTo>
                  <a:cubicBezTo>
                    <a:pt x="210" y="873"/>
                    <a:pt x="384" y="1153"/>
                    <a:pt x="664" y="1362"/>
                  </a:cubicBezTo>
                  <a:cubicBezTo>
                    <a:pt x="1030" y="1631"/>
                    <a:pt x="1617" y="1967"/>
                    <a:pt x="2141" y="1967"/>
                  </a:cubicBezTo>
                  <a:cubicBezTo>
                    <a:pt x="2367" y="1967"/>
                    <a:pt x="2581" y="1905"/>
                    <a:pt x="2760" y="1747"/>
                  </a:cubicBezTo>
                  <a:cubicBezTo>
                    <a:pt x="2410" y="1642"/>
                    <a:pt x="2061" y="1502"/>
                    <a:pt x="1712" y="1293"/>
                  </a:cubicBezTo>
                  <a:cubicBezTo>
                    <a:pt x="1537" y="1153"/>
                    <a:pt x="1397" y="978"/>
                    <a:pt x="1328" y="769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7B58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1369844" y="1652972"/>
              <a:ext cx="93015" cy="441111"/>
            </a:xfrm>
            <a:custGeom>
              <a:rect b="b" l="l" r="r" t="t"/>
              <a:pathLst>
                <a:path extrusionOk="0" h="23195" w="4891">
                  <a:moveTo>
                    <a:pt x="280" y="1"/>
                  </a:moveTo>
                  <a:cubicBezTo>
                    <a:pt x="280" y="1"/>
                    <a:pt x="1" y="1573"/>
                    <a:pt x="1607" y="9397"/>
                  </a:cubicBezTo>
                  <a:cubicBezTo>
                    <a:pt x="280" y="13484"/>
                    <a:pt x="2376" y="23195"/>
                    <a:pt x="2376" y="23195"/>
                  </a:cubicBezTo>
                  <a:lnTo>
                    <a:pt x="3878" y="23195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1310055" y="1652972"/>
              <a:ext cx="125573" cy="441111"/>
            </a:xfrm>
            <a:custGeom>
              <a:rect b="b" l="l" r="r" t="t"/>
              <a:pathLst>
                <a:path extrusionOk="0" h="23195" w="6603">
                  <a:moveTo>
                    <a:pt x="1992" y="1"/>
                  </a:moveTo>
                  <a:cubicBezTo>
                    <a:pt x="1992" y="1"/>
                    <a:pt x="1" y="1573"/>
                    <a:pt x="1608" y="9397"/>
                  </a:cubicBezTo>
                  <a:cubicBezTo>
                    <a:pt x="280" y="13484"/>
                    <a:pt x="1468" y="23195"/>
                    <a:pt x="1468" y="23195"/>
                  </a:cubicBezTo>
                  <a:lnTo>
                    <a:pt x="2795" y="23195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1359214" y="1424236"/>
              <a:ext cx="177395" cy="167982"/>
            </a:xfrm>
            <a:custGeom>
              <a:rect b="b" l="l" r="r" t="t"/>
              <a:pathLst>
                <a:path extrusionOk="0" h="8833" w="9328">
                  <a:moveTo>
                    <a:pt x="1218" y="0"/>
                  </a:moveTo>
                  <a:cubicBezTo>
                    <a:pt x="1104" y="0"/>
                    <a:pt x="989" y="16"/>
                    <a:pt x="874" y="48"/>
                  </a:cubicBezTo>
                  <a:cubicBezTo>
                    <a:pt x="245" y="257"/>
                    <a:pt x="36" y="1026"/>
                    <a:pt x="1" y="1515"/>
                  </a:cubicBezTo>
                  <a:cubicBezTo>
                    <a:pt x="1" y="1724"/>
                    <a:pt x="1" y="1969"/>
                    <a:pt x="105" y="2178"/>
                  </a:cubicBezTo>
                  <a:cubicBezTo>
                    <a:pt x="105" y="2178"/>
                    <a:pt x="1014" y="8152"/>
                    <a:pt x="2481" y="8780"/>
                  </a:cubicBezTo>
                  <a:cubicBezTo>
                    <a:pt x="2564" y="8816"/>
                    <a:pt x="2661" y="8833"/>
                    <a:pt x="2768" y="8833"/>
                  </a:cubicBezTo>
                  <a:cubicBezTo>
                    <a:pt x="4543" y="8833"/>
                    <a:pt x="9327" y="4204"/>
                    <a:pt x="9327" y="4204"/>
                  </a:cubicBezTo>
                  <a:lnTo>
                    <a:pt x="8663" y="3576"/>
                  </a:lnTo>
                  <a:lnTo>
                    <a:pt x="3354" y="6440"/>
                  </a:lnTo>
                  <a:lnTo>
                    <a:pt x="2551" y="1235"/>
                  </a:lnTo>
                  <a:cubicBezTo>
                    <a:pt x="2481" y="851"/>
                    <a:pt x="2271" y="502"/>
                    <a:pt x="1957" y="257"/>
                  </a:cubicBezTo>
                  <a:cubicBezTo>
                    <a:pt x="1737" y="86"/>
                    <a:pt x="1482" y="0"/>
                    <a:pt x="1218" y="0"/>
                  </a:cubicBezTo>
                  <a:close/>
                </a:path>
              </a:pathLst>
            </a:custGeom>
            <a:solidFill>
              <a:srgbClr val="EACE9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1523292" y="1446296"/>
              <a:ext cx="50510" cy="57908"/>
            </a:xfrm>
            <a:custGeom>
              <a:rect b="b" l="l" r="r" t="t"/>
              <a:pathLst>
                <a:path extrusionOk="0" h="3045" w="2656">
                  <a:moveTo>
                    <a:pt x="1941" y="1"/>
                  </a:moveTo>
                  <a:cubicBezTo>
                    <a:pt x="1882" y="1"/>
                    <a:pt x="1808" y="14"/>
                    <a:pt x="1712" y="40"/>
                  </a:cubicBezTo>
                  <a:cubicBezTo>
                    <a:pt x="1398" y="145"/>
                    <a:pt x="1153" y="390"/>
                    <a:pt x="979" y="704"/>
                  </a:cubicBezTo>
                  <a:lnTo>
                    <a:pt x="1" y="2451"/>
                  </a:lnTo>
                  <a:lnTo>
                    <a:pt x="699" y="3044"/>
                  </a:lnTo>
                  <a:lnTo>
                    <a:pt x="1712" y="2416"/>
                  </a:lnTo>
                  <a:cubicBezTo>
                    <a:pt x="2061" y="2206"/>
                    <a:pt x="2516" y="1892"/>
                    <a:pt x="2585" y="1472"/>
                  </a:cubicBezTo>
                  <a:cubicBezTo>
                    <a:pt x="2655" y="1088"/>
                    <a:pt x="2341" y="704"/>
                    <a:pt x="2236" y="355"/>
                  </a:cubicBezTo>
                  <a:cubicBezTo>
                    <a:pt x="2157" y="119"/>
                    <a:pt x="2118" y="1"/>
                    <a:pt x="1941" y="1"/>
                  </a:cubicBezTo>
                  <a:close/>
                </a:path>
              </a:pathLst>
            </a:custGeom>
            <a:solidFill>
              <a:srgbClr val="F9BD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1409038" y="1465655"/>
              <a:ext cx="85712" cy="81053"/>
            </a:xfrm>
            <a:custGeom>
              <a:rect b="b" l="l" r="r" t="t"/>
              <a:pathLst>
                <a:path extrusionOk="0" fill="none" h="4262" w="4507">
                  <a:moveTo>
                    <a:pt x="4506" y="2236"/>
                  </a:moveTo>
                  <a:lnTo>
                    <a:pt x="734" y="4262"/>
                  </a:lnTo>
                  <a:lnTo>
                    <a:pt x="0" y="0"/>
                  </a:lnTo>
                </a:path>
              </a:pathLst>
            </a:custGeom>
            <a:noFill/>
            <a:ln cap="flat" cmpd="sng" w="5250">
              <a:solidFill>
                <a:srgbClr val="424242"/>
              </a:solidFill>
              <a:prstDash val="solid"/>
              <a:miter lim="3493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1371841" y="1520120"/>
              <a:ext cx="96343" cy="85712"/>
            </a:xfrm>
            <a:custGeom>
              <a:rect b="b" l="l" r="r" t="t"/>
              <a:pathLst>
                <a:path extrusionOk="0" fill="none" h="4507" w="5066">
                  <a:moveTo>
                    <a:pt x="5065" y="2131"/>
                  </a:moveTo>
                  <a:cubicBezTo>
                    <a:pt x="5065" y="2131"/>
                    <a:pt x="2515" y="4507"/>
                    <a:pt x="1572" y="3878"/>
                  </a:cubicBezTo>
                  <a:cubicBezTo>
                    <a:pt x="594" y="3284"/>
                    <a:pt x="0" y="1"/>
                    <a:pt x="0" y="1"/>
                  </a:cubicBezTo>
                </a:path>
              </a:pathLst>
            </a:custGeom>
            <a:noFill/>
            <a:ln cap="flat" cmpd="sng" w="5250">
              <a:solidFill>
                <a:srgbClr val="424242"/>
              </a:solidFill>
              <a:prstDash val="solid"/>
              <a:miter lim="3493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1890643" y="1277653"/>
              <a:ext cx="39880" cy="64070"/>
            </a:xfrm>
            <a:custGeom>
              <a:rect b="b" l="l" r="r" t="t"/>
              <a:pathLst>
                <a:path extrusionOk="0" h="3369" w="2097">
                  <a:moveTo>
                    <a:pt x="1328" y="1"/>
                  </a:moveTo>
                  <a:lnTo>
                    <a:pt x="873" y="804"/>
                  </a:lnTo>
                  <a:lnTo>
                    <a:pt x="0" y="1363"/>
                  </a:lnTo>
                  <a:lnTo>
                    <a:pt x="454" y="2970"/>
                  </a:lnTo>
                  <a:cubicBezTo>
                    <a:pt x="534" y="3210"/>
                    <a:pt x="756" y="3368"/>
                    <a:pt x="996" y="3368"/>
                  </a:cubicBezTo>
                  <a:cubicBezTo>
                    <a:pt x="1071" y="3368"/>
                    <a:pt x="1148" y="3353"/>
                    <a:pt x="1223" y="3319"/>
                  </a:cubicBezTo>
                  <a:cubicBezTo>
                    <a:pt x="1607" y="3250"/>
                    <a:pt x="1921" y="3005"/>
                    <a:pt x="2096" y="2656"/>
                  </a:cubicBezTo>
                  <a:lnTo>
                    <a:pt x="1328" y="1"/>
                  </a:lnTo>
                  <a:close/>
                </a:path>
              </a:pathLst>
            </a:custGeom>
            <a:solidFill>
              <a:srgbClr val="84463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1878681" y="1234485"/>
              <a:ext cx="17287" cy="14720"/>
            </a:xfrm>
            <a:custGeom>
              <a:rect b="b" l="l" r="r" t="t"/>
              <a:pathLst>
                <a:path extrusionOk="0" h="774" w="909">
                  <a:moveTo>
                    <a:pt x="455" y="0"/>
                  </a:moveTo>
                  <a:cubicBezTo>
                    <a:pt x="210" y="0"/>
                    <a:pt x="0" y="175"/>
                    <a:pt x="0" y="385"/>
                  </a:cubicBezTo>
                  <a:cubicBezTo>
                    <a:pt x="0" y="608"/>
                    <a:pt x="176" y="773"/>
                    <a:pt x="392" y="773"/>
                  </a:cubicBezTo>
                  <a:cubicBezTo>
                    <a:pt x="413" y="773"/>
                    <a:pt x="434" y="772"/>
                    <a:pt x="455" y="769"/>
                  </a:cubicBezTo>
                  <a:cubicBezTo>
                    <a:pt x="734" y="769"/>
                    <a:pt x="909" y="594"/>
                    <a:pt x="909" y="385"/>
                  </a:cubicBezTo>
                  <a:cubicBezTo>
                    <a:pt x="909" y="175"/>
                    <a:pt x="699" y="0"/>
                    <a:pt x="45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1872710" y="1241122"/>
              <a:ext cx="61788" cy="80805"/>
            </a:xfrm>
            <a:custGeom>
              <a:rect b="b" l="l" r="r" t="t"/>
              <a:pathLst>
                <a:path extrusionOk="0" h="4249" w="3249">
                  <a:moveTo>
                    <a:pt x="873" y="1"/>
                  </a:moveTo>
                  <a:cubicBezTo>
                    <a:pt x="489" y="36"/>
                    <a:pt x="0" y="769"/>
                    <a:pt x="0" y="769"/>
                  </a:cubicBezTo>
                  <a:cubicBezTo>
                    <a:pt x="0" y="769"/>
                    <a:pt x="140" y="3529"/>
                    <a:pt x="1083" y="4227"/>
                  </a:cubicBezTo>
                  <a:cubicBezTo>
                    <a:pt x="1147" y="4240"/>
                    <a:pt x="1215" y="4248"/>
                    <a:pt x="1285" y="4248"/>
                  </a:cubicBezTo>
                  <a:cubicBezTo>
                    <a:pt x="1406" y="4248"/>
                    <a:pt x="1531" y="4224"/>
                    <a:pt x="1642" y="4158"/>
                  </a:cubicBezTo>
                  <a:cubicBezTo>
                    <a:pt x="2131" y="4018"/>
                    <a:pt x="2550" y="3738"/>
                    <a:pt x="2899" y="3354"/>
                  </a:cubicBezTo>
                  <a:cubicBezTo>
                    <a:pt x="3179" y="2970"/>
                    <a:pt x="3249" y="2481"/>
                    <a:pt x="3074" y="2027"/>
                  </a:cubicBezTo>
                  <a:lnTo>
                    <a:pt x="2445" y="385"/>
                  </a:lnTo>
                  <a:cubicBezTo>
                    <a:pt x="1921" y="210"/>
                    <a:pt x="1397" y="71"/>
                    <a:pt x="873" y="1"/>
                  </a:cubicBezTo>
                  <a:close/>
                </a:path>
              </a:pathLst>
            </a:custGeom>
            <a:solidFill>
              <a:srgbClr val="AD5C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1858086" y="1197288"/>
              <a:ext cx="104311" cy="89040"/>
            </a:xfrm>
            <a:custGeom>
              <a:rect b="b" l="l" r="r" t="t"/>
              <a:pathLst>
                <a:path extrusionOk="0" h="4682" w="5485">
                  <a:moveTo>
                    <a:pt x="1712" y="0"/>
                  </a:moveTo>
                  <a:cubicBezTo>
                    <a:pt x="1310" y="0"/>
                    <a:pt x="961" y="72"/>
                    <a:pt x="734" y="140"/>
                  </a:cubicBezTo>
                  <a:cubicBezTo>
                    <a:pt x="1" y="315"/>
                    <a:pt x="36" y="1817"/>
                    <a:pt x="140" y="2760"/>
                  </a:cubicBezTo>
                  <a:cubicBezTo>
                    <a:pt x="245" y="3389"/>
                    <a:pt x="525" y="3947"/>
                    <a:pt x="944" y="4437"/>
                  </a:cubicBezTo>
                  <a:cubicBezTo>
                    <a:pt x="874" y="3633"/>
                    <a:pt x="1014" y="2830"/>
                    <a:pt x="1363" y="2096"/>
                  </a:cubicBezTo>
                  <a:cubicBezTo>
                    <a:pt x="2411" y="2515"/>
                    <a:pt x="3983" y="4681"/>
                    <a:pt x="3983" y="4681"/>
                  </a:cubicBezTo>
                  <a:cubicBezTo>
                    <a:pt x="3983" y="4681"/>
                    <a:pt x="5485" y="3773"/>
                    <a:pt x="4297" y="1607"/>
                  </a:cubicBezTo>
                  <a:cubicBezTo>
                    <a:pt x="3613" y="310"/>
                    <a:pt x="2547" y="0"/>
                    <a:pt x="1712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1862745" y="2092074"/>
              <a:ext cx="81718" cy="47182"/>
            </a:xfrm>
            <a:custGeom>
              <a:rect b="b" l="l" r="r" t="t"/>
              <a:pathLst>
                <a:path extrusionOk="0" h="2481" w="4297">
                  <a:moveTo>
                    <a:pt x="3493" y="0"/>
                  </a:moveTo>
                  <a:lnTo>
                    <a:pt x="2515" y="349"/>
                  </a:lnTo>
                  <a:cubicBezTo>
                    <a:pt x="2515" y="349"/>
                    <a:pt x="2515" y="1397"/>
                    <a:pt x="454" y="2026"/>
                  </a:cubicBezTo>
                  <a:cubicBezTo>
                    <a:pt x="0" y="2166"/>
                    <a:pt x="175" y="2306"/>
                    <a:pt x="105" y="2480"/>
                  </a:cubicBezTo>
                  <a:lnTo>
                    <a:pt x="2445" y="2480"/>
                  </a:lnTo>
                  <a:lnTo>
                    <a:pt x="3353" y="1397"/>
                  </a:lnTo>
                  <a:lnTo>
                    <a:pt x="3633" y="1642"/>
                  </a:lnTo>
                  <a:lnTo>
                    <a:pt x="4297" y="978"/>
                  </a:lnTo>
                  <a:cubicBezTo>
                    <a:pt x="4297" y="978"/>
                    <a:pt x="4017" y="0"/>
                    <a:pt x="349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1844147" y="1338108"/>
              <a:ext cx="161440" cy="294961"/>
            </a:xfrm>
            <a:custGeom>
              <a:rect b="b" l="l" r="r" t="t"/>
              <a:pathLst>
                <a:path extrusionOk="0" h="15510" w="8489">
                  <a:moveTo>
                    <a:pt x="4122" y="1"/>
                  </a:moveTo>
                  <a:cubicBezTo>
                    <a:pt x="279" y="210"/>
                    <a:pt x="140" y="3983"/>
                    <a:pt x="70" y="7720"/>
                  </a:cubicBezTo>
                  <a:cubicBezTo>
                    <a:pt x="35" y="9013"/>
                    <a:pt x="0" y="10270"/>
                    <a:pt x="0" y="11388"/>
                  </a:cubicBezTo>
                  <a:lnTo>
                    <a:pt x="0" y="13833"/>
                  </a:lnTo>
                  <a:lnTo>
                    <a:pt x="0" y="15510"/>
                  </a:lnTo>
                  <a:lnTo>
                    <a:pt x="8488" y="15510"/>
                  </a:lnTo>
                  <a:lnTo>
                    <a:pt x="4506" y="175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1902586" y="2074788"/>
              <a:ext cx="26605" cy="24704"/>
            </a:xfrm>
            <a:custGeom>
              <a:rect b="b" l="l" r="r" t="t"/>
              <a:pathLst>
                <a:path extrusionOk="0" h="1299" w="1399">
                  <a:moveTo>
                    <a:pt x="1084" y="1"/>
                  </a:moveTo>
                  <a:lnTo>
                    <a:pt x="1" y="350"/>
                  </a:lnTo>
                  <a:lnTo>
                    <a:pt x="385" y="1258"/>
                  </a:lnTo>
                  <a:cubicBezTo>
                    <a:pt x="474" y="1285"/>
                    <a:pt x="566" y="1298"/>
                    <a:pt x="657" y="1298"/>
                  </a:cubicBezTo>
                  <a:cubicBezTo>
                    <a:pt x="922" y="1298"/>
                    <a:pt x="1181" y="1187"/>
                    <a:pt x="1363" y="979"/>
                  </a:cubicBezTo>
                  <a:lnTo>
                    <a:pt x="1398" y="909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1882009" y="1342710"/>
              <a:ext cx="151474" cy="132932"/>
            </a:xfrm>
            <a:custGeom>
              <a:rect b="b" l="l" r="r" t="t"/>
              <a:pathLst>
                <a:path extrusionOk="0" h="6990" w="7965">
                  <a:moveTo>
                    <a:pt x="3385" y="1"/>
                  </a:moveTo>
                  <a:cubicBezTo>
                    <a:pt x="3351" y="1"/>
                    <a:pt x="3318" y="2"/>
                    <a:pt x="3284" y="3"/>
                  </a:cubicBezTo>
                  <a:cubicBezTo>
                    <a:pt x="0" y="143"/>
                    <a:pt x="4716" y="6989"/>
                    <a:pt x="4716" y="6989"/>
                  </a:cubicBezTo>
                  <a:lnTo>
                    <a:pt x="7964" y="6535"/>
                  </a:lnTo>
                  <a:cubicBezTo>
                    <a:pt x="7964" y="6535"/>
                    <a:pt x="6596" y="1"/>
                    <a:pt x="3385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1893952" y="1325481"/>
              <a:ext cx="45205" cy="19284"/>
            </a:xfrm>
            <a:custGeom>
              <a:rect b="b" l="l" r="r" t="t"/>
              <a:pathLst>
                <a:path extrusionOk="0" h="1014" w="2377">
                  <a:moveTo>
                    <a:pt x="1817" y="1"/>
                  </a:moveTo>
                  <a:lnTo>
                    <a:pt x="141" y="350"/>
                  </a:lnTo>
                  <a:lnTo>
                    <a:pt x="1" y="1014"/>
                  </a:lnTo>
                  <a:lnTo>
                    <a:pt x="2376" y="700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1821554" y="1633043"/>
              <a:ext cx="119582" cy="455735"/>
            </a:xfrm>
            <a:custGeom>
              <a:rect b="b" l="l" r="r" t="t"/>
              <a:pathLst>
                <a:path extrusionOk="0" h="23964" w="6288">
                  <a:moveTo>
                    <a:pt x="1188" y="1"/>
                  </a:moveTo>
                  <a:cubicBezTo>
                    <a:pt x="1188" y="1"/>
                    <a:pt x="0" y="7651"/>
                    <a:pt x="280" y="11179"/>
                  </a:cubicBezTo>
                  <a:cubicBezTo>
                    <a:pt x="524" y="14707"/>
                    <a:pt x="4297" y="23963"/>
                    <a:pt x="4297" y="23963"/>
                  </a:cubicBezTo>
                  <a:lnTo>
                    <a:pt x="5939" y="23474"/>
                  </a:lnTo>
                  <a:cubicBezTo>
                    <a:pt x="5939" y="23474"/>
                    <a:pt x="6078" y="17292"/>
                    <a:pt x="4472" y="13240"/>
                  </a:cubicBezTo>
                  <a:cubicBezTo>
                    <a:pt x="4122" y="12332"/>
                    <a:pt x="4122" y="11353"/>
                    <a:pt x="4472" y="10445"/>
                  </a:cubicBezTo>
                  <a:cubicBezTo>
                    <a:pt x="5205" y="8524"/>
                    <a:pt x="5799" y="6568"/>
                    <a:pt x="6288" y="4577"/>
                  </a:cubicBezTo>
                  <a:lnTo>
                    <a:pt x="6148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1910573" y="2109342"/>
              <a:ext cx="93015" cy="33224"/>
            </a:xfrm>
            <a:custGeom>
              <a:rect b="b" l="l" r="r" t="t"/>
              <a:pathLst>
                <a:path extrusionOk="0" h="1747" w="4891">
                  <a:moveTo>
                    <a:pt x="3179" y="0"/>
                  </a:moveTo>
                  <a:cubicBezTo>
                    <a:pt x="2480" y="559"/>
                    <a:pt x="1642" y="943"/>
                    <a:pt x="769" y="1153"/>
                  </a:cubicBezTo>
                  <a:cubicBezTo>
                    <a:pt x="384" y="1258"/>
                    <a:pt x="0" y="1118"/>
                    <a:pt x="0" y="1747"/>
                  </a:cubicBezTo>
                  <a:lnTo>
                    <a:pt x="2026" y="1747"/>
                  </a:lnTo>
                  <a:lnTo>
                    <a:pt x="3703" y="1432"/>
                  </a:lnTo>
                  <a:lnTo>
                    <a:pt x="3703" y="1747"/>
                  </a:lnTo>
                  <a:lnTo>
                    <a:pt x="4646" y="1747"/>
                  </a:lnTo>
                  <a:cubicBezTo>
                    <a:pt x="4646" y="1747"/>
                    <a:pt x="4890" y="210"/>
                    <a:pt x="436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1971009" y="2088746"/>
              <a:ext cx="22612" cy="24609"/>
            </a:xfrm>
            <a:custGeom>
              <a:rect b="b" l="l" r="r" t="t"/>
              <a:pathLst>
                <a:path extrusionOk="0" h="1294" w="1189">
                  <a:moveTo>
                    <a:pt x="175" y="0"/>
                  </a:moveTo>
                  <a:lnTo>
                    <a:pt x="1" y="1118"/>
                  </a:lnTo>
                  <a:cubicBezTo>
                    <a:pt x="171" y="1232"/>
                    <a:pt x="382" y="1294"/>
                    <a:pt x="595" y="1294"/>
                  </a:cubicBezTo>
                  <a:cubicBezTo>
                    <a:pt x="776" y="1294"/>
                    <a:pt x="958" y="1249"/>
                    <a:pt x="1119" y="1153"/>
                  </a:cubicBezTo>
                  <a:lnTo>
                    <a:pt x="1188" y="1118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1891309" y="1633043"/>
              <a:ext cx="130878" cy="461707"/>
            </a:xfrm>
            <a:custGeom>
              <a:rect b="b" l="l" r="r" t="t"/>
              <a:pathLst>
                <a:path extrusionOk="0" h="24278" w="6882">
                  <a:moveTo>
                    <a:pt x="0" y="1"/>
                  </a:moveTo>
                  <a:lnTo>
                    <a:pt x="3912" y="24278"/>
                  </a:lnTo>
                  <a:lnTo>
                    <a:pt x="5519" y="24278"/>
                  </a:lnTo>
                  <a:cubicBezTo>
                    <a:pt x="5519" y="24278"/>
                    <a:pt x="6881" y="17711"/>
                    <a:pt x="5799" y="12436"/>
                  </a:cubicBezTo>
                  <a:cubicBezTo>
                    <a:pt x="5624" y="11528"/>
                    <a:pt x="5624" y="10585"/>
                    <a:pt x="5729" y="9677"/>
                  </a:cubicBezTo>
                  <a:cubicBezTo>
                    <a:pt x="6742" y="2830"/>
                    <a:pt x="5973" y="1"/>
                    <a:pt x="597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1885318" y="1342615"/>
              <a:ext cx="176730" cy="290454"/>
            </a:xfrm>
            <a:custGeom>
              <a:rect b="b" l="l" r="r" t="t"/>
              <a:pathLst>
                <a:path extrusionOk="0" h="15273" w="9293">
                  <a:moveTo>
                    <a:pt x="3433" y="1"/>
                  </a:moveTo>
                  <a:cubicBezTo>
                    <a:pt x="3394" y="1"/>
                    <a:pt x="3356" y="3"/>
                    <a:pt x="3319" y="8"/>
                  </a:cubicBezTo>
                  <a:lnTo>
                    <a:pt x="2097" y="1196"/>
                  </a:lnTo>
                  <a:lnTo>
                    <a:pt x="455" y="6750"/>
                  </a:lnTo>
                  <a:cubicBezTo>
                    <a:pt x="455" y="6750"/>
                    <a:pt x="1" y="13841"/>
                    <a:pt x="106" y="15273"/>
                  </a:cubicBezTo>
                  <a:lnTo>
                    <a:pt x="6288" y="15273"/>
                  </a:lnTo>
                  <a:lnTo>
                    <a:pt x="6288" y="12828"/>
                  </a:lnTo>
                  <a:cubicBezTo>
                    <a:pt x="6777" y="12269"/>
                    <a:pt x="7196" y="11605"/>
                    <a:pt x="7511" y="10942"/>
                  </a:cubicBezTo>
                  <a:cubicBezTo>
                    <a:pt x="7965" y="9963"/>
                    <a:pt x="9292" y="7763"/>
                    <a:pt x="8279" y="5283"/>
                  </a:cubicBezTo>
                  <a:cubicBezTo>
                    <a:pt x="7295" y="2906"/>
                    <a:pt x="4792" y="1"/>
                    <a:pt x="34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1940467" y="1598508"/>
              <a:ext cx="54485" cy="42105"/>
            </a:xfrm>
            <a:custGeom>
              <a:rect b="b" l="l" r="r" t="t"/>
              <a:pathLst>
                <a:path extrusionOk="0" h="2214" w="2865">
                  <a:moveTo>
                    <a:pt x="1851" y="1"/>
                  </a:moveTo>
                  <a:cubicBezTo>
                    <a:pt x="1223" y="594"/>
                    <a:pt x="629" y="1223"/>
                    <a:pt x="70" y="1852"/>
                  </a:cubicBezTo>
                  <a:cubicBezTo>
                    <a:pt x="0" y="1957"/>
                    <a:pt x="35" y="2061"/>
                    <a:pt x="140" y="2096"/>
                  </a:cubicBezTo>
                  <a:cubicBezTo>
                    <a:pt x="396" y="2170"/>
                    <a:pt x="696" y="2213"/>
                    <a:pt x="989" y="2213"/>
                  </a:cubicBezTo>
                  <a:cubicBezTo>
                    <a:pt x="1533" y="2213"/>
                    <a:pt x="2054" y="2063"/>
                    <a:pt x="2236" y="1677"/>
                  </a:cubicBezTo>
                  <a:lnTo>
                    <a:pt x="2864" y="105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AD5C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1941780" y="1406531"/>
              <a:ext cx="52507" cy="192001"/>
            </a:xfrm>
            <a:custGeom>
              <a:rect b="b" l="l" r="r" t="t"/>
              <a:pathLst>
                <a:path extrusionOk="0" h="10096" w="2761">
                  <a:moveTo>
                    <a:pt x="141" y="1"/>
                  </a:moveTo>
                  <a:lnTo>
                    <a:pt x="1" y="175"/>
                  </a:lnTo>
                  <a:cubicBezTo>
                    <a:pt x="36" y="175"/>
                    <a:pt x="2551" y="2166"/>
                    <a:pt x="2551" y="3494"/>
                  </a:cubicBezTo>
                  <a:cubicBezTo>
                    <a:pt x="2551" y="4681"/>
                    <a:pt x="1538" y="9048"/>
                    <a:pt x="1293" y="10061"/>
                  </a:cubicBezTo>
                  <a:lnTo>
                    <a:pt x="1503" y="10096"/>
                  </a:lnTo>
                  <a:cubicBezTo>
                    <a:pt x="1782" y="8838"/>
                    <a:pt x="2760" y="4646"/>
                    <a:pt x="2760" y="3494"/>
                  </a:cubicBezTo>
                  <a:cubicBezTo>
                    <a:pt x="2760" y="2061"/>
                    <a:pt x="245" y="70"/>
                    <a:pt x="141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1893952" y="1340105"/>
              <a:ext cx="40545" cy="130878"/>
            </a:xfrm>
            <a:custGeom>
              <a:rect b="b" l="l" r="r" t="t"/>
              <a:pathLst>
                <a:path extrusionOk="0" h="6882" w="2132">
                  <a:moveTo>
                    <a:pt x="1643" y="0"/>
                  </a:moveTo>
                  <a:lnTo>
                    <a:pt x="525" y="175"/>
                  </a:lnTo>
                  <a:lnTo>
                    <a:pt x="490" y="245"/>
                  </a:lnTo>
                  <a:lnTo>
                    <a:pt x="1" y="6882"/>
                  </a:lnTo>
                  <a:lnTo>
                    <a:pt x="1" y="6882"/>
                  </a:lnTo>
                  <a:lnTo>
                    <a:pt x="2132" y="83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1893952" y="1334780"/>
              <a:ext cx="63804" cy="136203"/>
            </a:xfrm>
            <a:custGeom>
              <a:rect b="b" l="l" r="r" t="t"/>
              <a:pathLst>
                <a:path extrusionOk="0" h="7162" w="3355">
                  <a:moveTo>
                    <a:pt x="1747" y="1"/>
                  </a:moveTo>
                  <a:lnTo>
                    <a:pt x="1154" y="1293"/>
                  </a:lnTo>
                  <a:lnTo>
                    <a:pt x="1" y="7162"/>
                  </a:lnTo>
                  <a:lnTo>
                    <a:pt x="2446" y="3529"/>
                  </a:lnTo>
                  <a:lnTo>
                    <a:pt x="1957" y="2481"/>
                  </a:lnTo>
                  <a:cubicBezTo>
                    <a:pt x="1957" y="2481"/>
                    <a:pt x="3354" y="944"/>
                    <a:pt x="3145" y="280"/>
                  </a:cubicBezTo>
                  <a:cubicBezTo>
                    <a:pt x="3075" y="1"/>
                    <a:pt x="1747" y="1"/>
                    <a:pt x="1747" y="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1880013" y="1344099"/>
              <a:ext cx="17287" cy="126885"/>
            </a:xfrm>
            <a:custGeom>
              <a:rect b="b" l="l" r="r" t="t"/>
              <a:pathLst>
                <a:path extrusionOk="0" h="6672" w="909">
                  <a:moveTo>
                    <a:pt x="874" y="0"/>
                  </a:moveTo>
                  <a:cubicBezTo>
                    <a:pt x="524" y="0"/>
                    <a:pt x="210" y="279"/>
                    <a:pt x="105" y="629"/>
                  </a:cubicBezTo>
                  <a:cubicBezTo>
                    <a:pt x="0" y="1118"/>
                    <a:pt x="70" y="1642"/>
                    <a:pt x="315" y="2096"/>
                  </a:cubicBezTo>
                  <a:lnTo>
                    <a:pt x="105" y="3284"/>
                  </a:lnTo>
                  <a:lnTo>
                    <a:pt x="734" y="6672"/>
                  </a:lnTo>
                  <a:lnTo>
                    <a:pt x="909" y="1048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1906579" y="1321507"/>
              <a:ext cx="29915" cy="24590"/>
            </a:xfrm>
            <a:custGeom>
              <a:rect b="b" l="l" r="r" t="t"/>
              <a:pathLst>
                <a:path extrusionOk="0" h="1293" w="1573">
                  <a:moveTo>
                    <a:pt x="1188" y="0"/>
                  </a:moveTo>
                  <a:lnTo>
                    <a:pt x="1" y="454"/>
                  </a:lnTo>
                  <a:lnTo>
                    <a:pt x="385" y="1293"/>
                  </a:lnTo>
                  <a:lnTo>
                    <a:pt x="944" y="1083"/>
                  </a:lnTo>
                  <a:lnTo>
                    <a:pt x="1118" y="699"/>
                  </a:lnTo>
                  <a:lnTo>
                    <a:pt x="1572" y="734"/>
                  </a:lnTo>
                  <a:lnTo>
                    <a:pt x="1572" y="734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1893952" y="1343433"/>
              <a:ext cx="6675" cy="127550"/>
            </a:xfrm>
            <a:custGeom>
              <a:rect b="b" l="l" r="r" t="t"/>
              <a:pathLst>
                <a:path extrusionOk="0" h="6707" w="351">
                  <a:moveTo>
                    <a:pt x="350" y="0"/>
                  </a:moveTo>
                  <a:lnTo>
                    <a:pt x="176" y="35"/>
                  </a:lnTo>
                  <a:lnTo>
                    <a:pt x="1" y="6707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1893952" y="1339440"/>
              <a:ext cx="19949" cy="131544"/>
            </a:xfrm>
            <a:custGeom>
              <a:rect b="b" l="l" r="r" t="t"/>
              <a:pathLst>
                <a:path extrusionOk="0" h="6917" w="1049">
                  <a:moveTo>
                    <a:pt x="490" y="1"/>
                  </a:moveTo>
                  <a:lnTo>
                    <a:pt x="106" y="594"/>
                  </a:lnTo>
                  <a:lnTo>
                    <a:pt x="280" y="839"/>
                  </a:lnTo>
                  <a:lnTo>
                    <a:pt x="36" y="6078"/>
                  </a:lnTo>
                  <a:lnTo>
                    <a:pt x="1" y="6917"/>
                  </a:lnTo>
                  <a:lnTo>
                    <a:pt x="350" y="6113"/>
                  </a:lnTo>
                  <a:lnTo>
                    <a:pt x="874" y="874"/>
                  </a:lnTo>
                  <a:lnTo>
                    <a:pt x="1049" y="664"/>
                  </a:lnTo>
                  <a:lnTo>
                    <a:pt x="769" y="1"/>
                  </a:lnTo>
                  <a:lnTo>
                    <a:pt x="630" y="3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1757448" y="1254072"/>
              <a:ext cx="39537" cy="97351"/>
            </a:xfrm>
            <a:custGeom>
              <a:rect b="b" l="l" r="r" t="t"/>
              <a:pathLst>
                <a:path extrusionOk="0" h="5119" w="2079">
                  <a:moveTo>
                    <a:pt x="1763" y="1"/>
                  </a:moveTo>
                  <a:cubicBezTo>
                    <a:pt x="1636" y="1"/>
                    <a:pt x="1380" y="158"/>
                    <a:pt x="1380" y="1416"/>
                  </a:cubicBezTo>
                  <a:cubicBezTo>
                    <a:pt x="1357" y="1414"/>
                    <a:pt x="1334" y="1414"/>
                    <a:pt x="1312" y="1414"/>
                  </a:cubicBezTo>
                  <a:cubicBezTo>
                    <a:pt x="0" y="1414"/>
                    <a:pt x="507" y="3407"/>
                    <a:pt x="507" y="3407"/>
                  </a:cubicBezTo>
                  <a:lnTo>
                    <a:pt x="856" y="4629"/>
                  </a:lnTo>
                  <a:cubicBezTo>
                    <a:pt x="891" y="4804"/>
                    <a:pt x="891" y="4979"/>
                    <a:pt x="856" y="5118"/>
                  </a:cubicBezTo>
                  <a:lnTo>
                    <a:pt x="1590" y="4804"/>
                  </a:lnTo>
                  <a:lnTo>
                    <a:pt x="1800" y="4664"/>
                  </a:lnTo>
                  <a:lnTo>
                    <a:pt x="1974" y="3477"/>
                  </a:lnTo>
                  <a:cubicBezTo>
                    <a:pt x="2079" y="3162"/>
                    <a:pt x="2044" y="2848"/>
                    <a:pt x="1939" y="2568"/>
                  </a:cubicBezTo>
                  <a:lnTo>
                    <a:pt x="1869" y="1485"/>
                  </a:lnTo>
                  <a:lnTo>
                    <a:pt x="1834" y="18"/>
                  </a:lnTo>
                  <a:cubicBezTo>
                    <a:pt x="1834" y="18"/>
                    <a:pt x="1806" y="1"/>
                    <a:pt x="1763" y="1"/>
                  </a:cubicBezTo>
                  <a:close/>
                </a:path>
              </a:pathLst>
            </a:custGeom>
            <a:solidFill>
              <a:srgbClr val="84463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1763096" y="1340771"/>
              <a:ext cx="103645" cy="170283"/>
            </a:xfrm>
            <a:custGeom>
              <a:rect b="b" l="l" r="r" t="t"/>
              <a:pathLst>
                <a:path extrusionOk="0" h="8954" w="5450">
                  <a:moveTo>
                    <a:pt x="1572" y="0"/>
                  </a:moveTo>
                  <a:lnTo>
                    <a:pt x="420" y="140"/>
                  </a:lnTo>
                  <a:cubicBezTo>
                    <a:pt x="420" y="140"/>
                    <a:pt x="0" y="8803"/>
                    <a:pt x="2550" y="8943"/>
                  </a:cubicBezTo>
                  <a:cubicBezTo>
                    <a:pt x="2661" y="8950"/>
                    <a:pt x="2768" y="8954"/>
                    <a:pt x="2871" y="8954"/>
                  </a:cubicBezTo>
                  <a:cubicBezTo>
                    <a:pt x="5130" y="8954"/>
                    <a:pt x="5450" y="7196"/>
                    <a:pt x="5450" y="7196"/>
                  </a:cubicBezTo>
                  <a:lnTo>
                    <a:pt x="5135" y="2131"/>
                  </a:lnTo>
                  <a:cubicBezTo>
                    <a:pt x="5135" y="2131"/>
                    <a:pt x="4122" y="5869"/>
                    <a:pt x="3284" y="5939"/>
                  </a:cubicBezTo>
                  <a:cubicBezTo>
                    <a:pt x="3279" y="5939"/>
                    <a:pt x="3274" y="5939"/>
                    <a:pt x="3269" y="5939"/>
                  </a:cubicBezTo>
                  <a:cubicBezTo>
                    <a:pt x="2436" y="5939"/>
                    <a:pt x="1572" y="0"/>
                    <a:pt x="157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1784566" y="1281723"/>
              <a:ext cx="19075" cy="53173"/>
            </a:xfrm>
            <a:custGeom>
              <a:rect b="b" l="l" r="r" t="t"/>
              <a:pathLst>
                <a:path extrusionOk="0" h="2796" w="1003">
                  <a:moveTo>
                    <a:pt x="893" y="0"/>
                  </a:moveTo>
                  <a:cubicBezTo>
                    <a:pt x="796" y="0"/>
                    <a:pt x="661" y="79"/>
                    <a:pt x="618" y="486"/>
                  </a:cubicBezTo>
                  <a:cubicBezTo>
                    <a:pt x="548" y="1184"/>
                    <a:pt x="164" y="1289"/>
                    <a:pt x="164" y="1289"/>
                  </a:cubicBezTo>
                  <a:cubicBezTo>
                    <a:pt x="164" y="1289"/>
                    <a:pt x="0" y="2796"/>
                    <a:pt x="370" y="2796"/>
                  </a:cubicBezTo>
                  <a:cubicBezTo>
                    <a:pt x="383" y="2796"/>
                    <a:pt x="395" y="2794"/>
                    <a:pt x="408" y="2791"/>
                  </a:cubicBezTo>
                  <a:cubicBezTo>
                    <a:pt x="828" y="2686"/>
                    <a:pt x="1002" y="31"/>
                    <a:pt x="1002" y="31"/>
                  </a:cubicBezTo>
                  <a:cubicBezTo>
                    <a:pt x="1002" y="31"/>
                    <a:pt x="955" y="0"/>
                    <a:pt x="893" y="0"/>
                  </a:cubicBezTo>
                  <a:close/>
                </a:path>
              </a:pathLst>
            </a:custGeom>
            <a:solidFill>
              <a:srgbClr val="84463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1579088" y="1059776"/>
              <a:ext cx="141509" cy="141509"/>
            </a:xfrm>
            <a:custGeom>
              <a:rect b="b" l="l" r="r" t="t"/>
              <a:pathLst>
                <a:path extrusionOk="0" h="7441" w="7441">
                  <a:moveTo>
                    <a:pt x="3703" y="1"/>
                  </a:moveTo>
                  <a:cubicBezTo>
                    <a:pt x="1677" y="1"/>
                    <a:pt x="1" y="1677"/>
                    <a:pt x="1" y="3738"/>
                  </a:cubicBezTo>
                  <a:cubicBezTo>
                    <a:pt x="1" y="5799"/>
                    <a:pt x="1677" y="7441"/>
                    <a:pt x="3703" y="7441"/>
                  </a:cubicBezTo>
                  <a:cubicBezTo>
                    <a:pt x="5764" y="7441"/>
                    <a:pt x="7441" y="5799"/>
                    <a:pt x="7441" y="3738"/>
                  </a:cubicBezTo>
                  <a:cubicBezTo>
                    <a:pt x="7441" y="1677"/>
                    <a:pt x="5764" y="1"/>
                    <a:pt x="3703" y="1"/>
                  </a:cubicBez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1628912" y="1215886"/>
              <a:ext cx="37217" cy="37883"/>
            </a:xfrm>
            <a:custGeom>
              <a:rect b="b" l="l" r="r" t="t"/>
              <a:pathLst>
                <a:path extrusionOk="0" h="1992" w="1957">
                  <a:moveTo>
                    <a:pt x="979" y="0"/>
                  </a:moveTo>
                  <a:cubicBezTo>
                    <a:pt x="420" y="0"/>
                    <a:pt x="0" y="454"/>
                    <a:pt x="0" y="1013"/>
                  </a:cubicBezTo>
                  <a:cubicBezTo>
                    <a:pt x="0" y="1537"/>
                    <a:pt x="420" y="1991"/>
                    <a:pt x="979" y="1991"/>
                  </a:cubicBezTo>
                  <a:cubicBezTo>
                    <a:pt x="1537" y="1991"/>
                    <a:pt x="1957" y="1537"/>
                    <a:pt x="1957" y="1013"/>
                  </a:cubicBezTo>
                  <a:cubicBezTo>
                    <a:pt x="1957" y="454"/>
                    <a:pt x="1537" y="0"/>
                    <a:pt x="979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1620944" y="1099635"/>
              <a:ext cx="60476" cy="102314"/>
            </a:xfrm>
            <a:custGeom>
              <a:rect b="b" l="l" r="r" t="t"/>
              <a:pathLst>
                <a:path extrusionOk="0" h="5380" w="3180">
                  <a:moveTo>
                    <a:pt x="385" y="105"/>
                  </a:moveTo>
                  <a:cubicBezTo>
                    <a:pt x="489" y="105"/>
                    <a:pt x="594" y="210"/>
                    <a:pt x="594" y="350"/>
                  </a:cubicBezTo>
                  <a:cubicBezTo>
                    <a:pt x="594" y="455"/>
                    <a:pt x="489" y="559"/>
                    <a:pt x="385" y="559"/>
                  </a:cubicBezTo>
                  <a:cubicBezTo>
                    <a:pt x="105" y="524"/>
                    <a:pt x="105" y="140"/>
                    <a:pt x="385" y="105"/>
                  </a:cubicBezTo>
                  <a:close/>
                  <a:moveTo>
                    <a:pt x="664" y="524"/>
                  </a:moveTo>
                  <a:lnTo>
                    <a:pt x="664" y="559"/>
                  </a:lnTo>
                  <a:lnTo>
                    <a:pt x="629" y="559"/>
                  </a:lnTo>
                  <a:lnTo>
                    <a:pt x="664" y="524"/>
                  </a:lnTo>
                  <a:close/>
                  <a:moveTo>
                    <a:pt x="2865" y="140"/>
                  </a:moveTo>
                  <a:cubicBezTo>
                    <a:pt x="3004" y="140"/>
                    <a:pt x="3109" y="245"/>
                    <a:pt x="3109" y="350"/>
                  </a:cubicBezTo>
                  <a:cubicBezTo>
                    <a:pt x="3109" y="484"/>
                    <a:pt x="2981" y="585"/>
                    <a:pt x="2847" y="594"/>
                  </a:cubicBezTo>
                  <a:lnTo>
                    <a:pt x="2847" y="594"/>
                  </a:lnTo>
                  <a:cubicBezTo>
                    <a:pt x="2716" y="585"/>
                    <a:pt x="2620" y="484"/>
                    <a:pt x="2620" y="350"/>
                  </a:cubicBezTo>
                  <a:cubicBezTo>
                    <a:pt x="2620" y="245"/>
                    <a:pt x="2725" y="140"/>
                    <a:pt x="2865" y="140"/>
                  </a:cubicBezTo>
                  <a:close/>
                  <a:moveTo>
                    <a:pt x="2550" y="559"/>
                  </a:moveTo>
                  <a:lnTo>
                    <a:pt x="2585" y="594"/>
                  </a:lnTo>
                  <a:lnTo>
                    <a:pt x="2550" y="594"/>
                  </a:lnTo>
                  <a:lnTo>
                    <a:pt x="2550" y="559"/>
                  </a:lnTo>
                  <a:close/>
                  <a:moveTo>
                    <a:pt x="2411" y="699"/>
                  </a:moveTo>
                  <a:lnTo>
                    <a:pt x="1956" y="2271"/>
                  </a:lnTo>
                  <a:cubicBezTo>
                    <a:pt x="1887" y="2201"/>
                    <a:pt x="1782" y="2131"/>
                    <a:pt x="1712" y="2131"/>
                  </a:cubicBezTo>
                  <a:lnTo>
                    <a:pt x="1712" y="1363"/>
                  </a:lnTo>
                  <a:cubicBezTo>
                    <a:pt x="1712" y="1293"/>
                    <a:pt x="1642" y="1258"/>
                    <a:pt x="1577" y="1258"/>
                  </a:cubicBezTo>
                  <a:cubicBezTo>
                    <a:pt x="1511" y="1258"/>
                    <a:pt x="1450" y="1293"/>
                    <a:pt x="1467" y="1363"/>
                  </a:cubicBezTo>
                  <a:lnTo>
                    <a:pt x="1467" y="2131"/>
                  </a:lnTo>
                  <a:cubicBezTo>
                    <a:pt x="1363" y="2131"/>
                    <a:pt x="1293" y="2166"/>
                    <a:pt x="1223" y="2236"/>
                  </a:cubicBezTo>
                  <a:lnTo>
                    <a:pt x="804" y="699"/>
                  </a:lnTo>
                  <a:close/>
                  <a:moveTo>
                    <a:pt x="350" y="0"/>
                  </a:moveTo>
                  <a:cubicBezTo>
                    <a:pt x="175" y="0"/>
                    <a:pt x="0" y="140"/>
                    <a:pt x="0" y="350"/>
                  </a:cubicBezTo>
                  <a:cubicBezTo>
                    <a:pt x="0" y="524"/>
                    <a:pt x="140" y="699"/>
                    <a:pt x="350" y="699"/>
                  </a:cubicBezTo>
                  <a:lnTo>
                    <a:pt x="664" y="699"/>
                  </a:lnTo>
                  <a:lnTo>
                    <a:pt x="1118" y="2341"/>
                  </a:lnTo>
                  <a:cubicBezTo>
                    <a:pt x="1048" y="2411"/>
                    <a:pt x="1048" y="2515"/>
                    <a:pt x="1048" y="2585"/>
                  </a:cubicBezTo>
                  <a:lnTo>
                    <a:pt x="1013" y="4891"/>
                  </a:lnTo>
                  <a:cubicBezTo>
                    <a:pt x="978" y="5170"/>
                    <a:pt x="1188" y="5380"/>
                    <a:pt x="1432" y="5380"/>
                  </a:cubicBezTo>
                  <a:lnTo>
                    <a:pt x="1537" y="5380"/>
                  </a:lnTo>
                  <a:cubicBezTo>
                    <a:pt x="1782" y="5380"/>
                    <a:pt x="2026" y="5170"/>
                    <a:pt x="1991" y="4926"/>
                  </a:cubicBezTo>
                  <a:lnTo>
                    <a:pt x="2026" y="2620"/>
                  </a:lnTo>
                  <a:cubicBezTo>
                    <a:pt x="2026" y="2550"/>
                    <a:pt x="2026" y="2481"/>
                    <a:pt x="1991" y="2411"/>
                  </a:cubicBezTo>
                  <a:lnTo>
                    <a:pt x="2480" y="734"/>
                  </a:lnTo>
                  <a:lnTo>
                    <a:pt x="2830" y="734"/>
                  </a:lnTo>
                  <a:cubicBezTo>
                    <a:pt x="3004" y="734"/>
                    <a:pt x="3179" y="594"/>
                    <a:pt x="3179" y="385"/>
                  </a:cubicBezTo>
                  <a:cubicBezTo>
                    <a:pt x="3179" y="210"/>
                    <a:pt x="3039" y="35"/>
                    <a:pt x="2830" y="35"/>
                  </a:cubicBezTo>
                  <a:cubicBezTo>
                    <a:pt x="2814" y="32"/>
                    <a:pt x="2799" y="31"/>
                    <a:pt x="2784" y="31"/>
                  </a:cubicBezTo>
                  <a:cubicBezTo>
                    <a:pt x="2626" y="31"/>
                    <a:pt x="2480" y="190"/>
                    <a:pt x="2480" y="350"/>
                  </a:cubicBezTo>
                  <a:lnTo>
                    <a:pt x="2411" y="594"/>
                  </a:lnTo>
                  <a:lnTo>
                    <a:pt x="769" y="594"/>
                  </a:lnTo>
                  <a:lnTo>
                    <a:pt x="699" y="350"/>
                  </a:lnTo>
                  <a:cubicBezTo>
                    <a:pt x="699" y="175"/>
                    <a:pt x="559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1622941" y="1190632"/>
              <a:ext cx="52488" cy="45870"/>
            </a:xfrm>
            <a:custGeom>
              <a:rect b="b" l="l" r="r" t="t"/>
              <a:pathLst>
                <a:path extrusionOk="0" h="2412" w="2760">
                  <a:moveTo>
                    <a:pt x="0" y="1"/>
                  </a:moveTo>
                  <a:lnTo>
                    <a:pt x="0" y="909"/>
                  </a:lnTo>
                  <a:lnTo>
                    <a:pt x="0" y="944"/>
                  </a:lnTo>
                  <a:lnTo>
                    <a:pt x="0" y="2097"/>
                  </a:lnTo>
                  <a:cubicBezTo>
                    <a:pt x="0" y="2237"/>
                    <a:pt x="140" y="2376"/>
                    <a:pt x="280" y="2376"/>
                  </a:cubicBezTo>
                  <a:lnTo>
                    <a:pt x="2480" y="2411"/>
                  </a:lnTo>
                  <a:cubicBezTo>
                    <a:pt x="2620" y="2411"/>
                    <a:pt x="2760" y="2272"/>
                    <a:pt x="2760" y="2132"/>
                  </a:cubicBezTo>
                  <a:lnTo>
                    <a:pt x="2760" y="979"/>
                  </a:lnTo>
                  <a:lnTo>
                    <a:pt x="2760" y="944"/>
                  </a:lnTo>
                  <a:lnTo>
                    <a:pt x="276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1621610" y="1217883"/>
              <a:ext cx="52488" cy="7322"/>
            </a:xfrm>
            <a:custGeom>
              <a:rect b="b" l="l" r="r" t="t"/>
              <a:pathLst>
                <a:path extrusionOk="0" h="385" w="2760">
                  <a:moveTo>
                    <a:pt x="35" y="0"/>
                  </a:moveTo>
                  <a:lnTo>
                    <a:pt x="0" y="315"/>
                  </a:lnTo>
                  <a:lnTo>
                    <a:pt x="2760" y="384"/>
                  </a:lnTo>
                  <a:lnTo>
                    <a:pt x="276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1622275" y="1207253"/>
              <a:ext cx="51823" cy="7322"/>
            </a:xfrm>
            <a:custGeom>
              <a:rect b="b" l="l" r="r" t="t"/>
              <a:pathLst>
                <a:path extrusionOk="0" h="385" w="2725">
                  <a:moveTo>
                    <a:pt x="0" y="0"/>
                  </a:moveTo>
                  <a:lnTo>
                    <a:pt x="0" y="315"/>
                  </a:lnTo>
                  <a:lnTo>
                    <a:pt x="2725" y="385"/>
                  </a:lnTo>
                  <a:lnTo>
                    <a:pt x="272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1527951" y="1215221"/>
              <a:ext cx="53820" cy="65116"/>
            </a:xfrm>
            <a:custGeom>
              <a:rect b="b" l="l" r="r" t="t"/>
              <a:pathLst>
                <a:path extrusionOk="0" h="3424" w="2830">
                  <a:moveTo>
                    <a:pt x="2375" y="0"/>
                  </a:moveTo>
                  <a:lnTo>
                    <a:pt x="0" y="3074"/>
                  </a:lnTo>
                  <a:lnTo>
                    <a:pt x="454" y="3424"/>
                  </a:lnTo>
                  <a:lnTo>
                    <a:pt x="2829" y="350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1729227" y="1182664"/>
              <a:ext cx="62453" cy="56482"/>
            </a:xfrm>
            <a:custGeom>
              <a:rect b="b" l="l" r="r" t="t"/>
              <a:pathLst>
                <a:path extrusionOk="0" h="2970" w="3284">
                  <a:moveTo>
                    <a:pt x="384" y="1"/>
                  </a:moveTo>
                  <a:lnTo>
                    <a:pt x="0" y="385"/>
                  </a:lnTo>
                  <a:lnTo>
                    <a:pt x="2899" y="2970"/>
                  </a:lnTo>
                  <a:lnTo>
                    <a:pt x="3284" y="2551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1474133" y="1094976"/>
              <a:ext cx="74415" cy="22612"/>
            </a:xfrm>
            <a:custGeom>
              <a:rect b="b" l="l" r="r" t="t"/>
              <a:pathLst>
                <a:path extrusionOk="0" h="1189" w="3913">
                  <a:moveTo>
                    <a:pt x="70" y="1"/>
                  </a:moveTo>
                  <a:lnTo>
                    <a:pt x="1" y="525"/>
                  </a:lnTo>
                  <a:lnTo>
                    <a:pt x="3808" y="1189"/>
                  </a:lnTo>
                  <a:lnTo>
                    <a:pt x="3913" y="6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1725233" y="966930"/>
              <a:ext cx="66447" cy="51842"/>
            </a:xfrm>
            <a:custGeom>
              <a:rect b="b" l="l" r="r" t="t"/>
              <a:pathLst>
                <a:path extrusionOk="0" h="2726" w="3494">
                  <a:moveTo>
                    <a:pt x="3144" y="1"/>
                  </a:moveTo>
                  <a:lnTo>
                    <a:pt x="0" y="2271"/>
                  </a:lnTo>
                  <a:lnTo>
                    <a:pt x="350" y="2725"/>
                  </a:lnTo>
                  <a:lnTo>
                    <a:pt x="3494" y="4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 flipH="1">
              <a:off x="11338434" y="2145496"/>
              <a:ext cx="716808" cy="215906"/>
            </a:xfrm>
            <a:custGeom>
              <a:rect b="b" l="l" r="r" t="t"/>
              <a:pathLst>
                <a:path extrusionOk="0" h="11353" w="37692">
                  <a:moveTo>
                    <a:pt x="12192" y="0"/>
                  </a:moveTo>
                  <a:cubicBezTo>
                    <a:pt x="10480" y="0"/>
                    <a:pt x="9118" y="1397"/>
                    <a:pt x="9118" y="3074"/>
                  </a:cubicBezTo>
                  <a:cubicBezTo>
                    <a:pt x="9118" y="3877"/>
                    <a:pt x="9397" y="4611"/>
                    <a:pt x="9921" y="5170"/>
                  </a:cubicBezTo>
                  <a:lnTo>
                    <a:pt x="3075" y="5170"/>
                  </a:lnTo>
                  <a:cubicBezTo>
                    <a:pt x="1398" y="5170"/>
                    <a:pt x="1" y="6567"/>
                    <a:pt x="1" y="8279"/>
                  </a:cubicBezTo>
                  <a:cubicBezTo>
                    <a:pt x="1" y="9955"/>
                    <a:pt x="1398" y="11353"/>
                    <a:pt x="3075" y="11353"/>
                  </a:cubicBezTo>
                  <a:lnTo>
                    <a:pt x="25500" y="11353"/>
                  </a:lnTo>
                  <a:cubicBezTo>
                    <a:pt x="27177" y="11353"/>
                    <a:pt x="28574" y="9955"/>
                    <a:pt x="28574" y="8279"/>
                  </a:cubicBezTo>
                  <a:cubicBezTo>
                    <a:pt x="28574" y="7475"/>
                    <a:pt x="28295" y="6742"/>
                    <a:pt x="27771" y="6183"/>
                  </a:cubicBezTo>
                  <a:lnTo>
                    <a:pt x="34617" y="6183"/>
                  </a:lnTo>
                  <a:cubicBezTo>
                    <a:pt x="36294" y="6183"/>
                    <a:pt x="37691" y="4786"/>
                    <a:pt x="37691" y="3109"/>
                  </a:cubicBezTo>
                  <a:cubicBezTo>
                    <a:pt x="37691" y="1397"/>
                    <a:pt x="36294" y="0"/>
                    <a:pt x="34582" y="0"/>
                  </a:cubicBezTo>
                  <a:close/>
                </a:path>
              </a:pathLst>
            </a:custGeom>
            <a:solidFill>
              <a:srgbClr val="B5CEE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 flipH="1">
              <a:off x="10957771" y="1763475"/>
              <a:ext cx="1219686" cy="572027"/>
            </a:xfrm>
            <a:custGeom>
              <a:rect b="b" l="l" r="r" t="t"/>
              <a:pathLst>
                <a:path extrusionOk="0" h="30079" w="62213">
                  <a:moveTo>
                    <a:pt x="2153" y="0"/>
                  </a:moveTo>
                  <a:cubicBezTo>
                    <a:pt x="2111" y="0"/>
                    <a:pt x="2069" y="1"/>
                    <a:pt x="2027" y="3"/>
                  </a:cubicBezTo>
                  <a:lnTo>
                    <a:pt x="1" y="3"/>
                  </a:lnTo>
                  <a:lnTo>
                    <a:pt x="1" y="18062"/>
                  </a:lnTo>
                  <a:lnTo>
                    <a:pt x="11737" y="18062"/>
                  </a:lnTo>
                  <a:cubicBezTo>
                    <a:pt x="8105" y="18656"/>
                    <a:pt x="8559" y="24000"/>
                    <a:pt x="12226" y="24035"/>
                  </a:cubicBezTo>
                  <a:lnTo>
                    <a:pt x="19667" y="24035"/>
                  </a:lnTo>
                  <a:cubicBezTo>
                    <a:pt x="17990" y="24035"/>
                    <a:pt x="16663" y="25398"/>
                    <a:pt x="16663" y="27039"/>
                  </a:cubicBezTo>
                  <a:cubicBezTo>
                    <a:pt x="16663" y="28716"/>
                    <a:pt x="17990" y="30078"/>
                    <a:pt x="19667" y="30078"/>
                  </a:cubicBezTo>
                  <a:lnTo>
                    <a:pt x="24068" y="30078"/>
                  </a:lnTo>
                  <a:cubicBezTo>
                    <a:pt x="25710" y="30078"/>
                    <a:pt x="27072" y="28716"/>
                    <a:pt x="27072" y="27039"/>
                  </a:cubicBezTo>
                  <a:cubicBezTo>
                    <a:pt x="27072" y="25398"/>
                    <a:pt x="25710" y="24035"/>
                    <a:pt x="24068" y="24035"/>
                  </a:cubicBezTo>
                  <a:lnTo>
                    <a:pt x="48799" y="24035"/>
                  </a:lnTo>
                  <a:cubicBezTo>
                    <a:pt x="50406" y="24035"/>
                    <a:pt x="51733" y="22743"/>
                    <a:pt x="51803" y="21101"/>
                  </a:cubicBezTo>
                  <a:lnTo>
                    <a:pt x="52117" y="21101"/>
                  </a:lnTo>
                  <a:cubicBezTo>
                    <a:pt x="53515" y="21101"/>
                    <a:pt x="54667" y="19983"/>
                    <a:pt x="54667" y="18551"/>
                  </a:cubicBezTo>
                  <a:cubicBezTo>
                    <a:pt x="54667" y="17922"/>
                    <a:pt x="54423" y="17329"/>
                    <a:pt x="54004" y="16840"/>
                  </a:cubicBezTo>
                  <a:lnTo>
                    <a:pt x="59662" y="16840"/>
                  </a:lnTo>
                  <a:cubicBezTo>
                    <a:pt x="61060" y="16840"/>
                    <a:pt x="62177" y="15722"/>
                    <a:pt x="62212" y="14290"/>
                  </a:cubicBezTo>
                  <a:cubicBezTo>
                    <a:pt x="62177" y="12892"/>
                    <a:pt x="61060" y="11775"/>
                    <a:pt x="59662" y="11775"/>
                  </a:cubicBezTo>
                  <a:lnTo>
                    <a:pt x="41184" y="11775"/>
                  </a:lnTo>
                  <a:cubicBezTo>
                    <a:pt x="39787" y="11775"/>
                    <a:pt x="38634" y="12892"/>
                    <a:pt x="38634" y="14290"/>
                  </a:cubicBezTo>
                  <a:cubicBezTo>
                    <a:pt x="38634" y="14953"/>
                    <a:pt x="38879" y="15547"/>
                    <a:pt x="39298" y="16036"/>
                  </a:cubicBezTo>
                  <a:lnTo>
                    <a:pt x="34407" y="16036"/>
                  </a:lnTo>
                  <a:cubicBezTo>
                    <a:pt x="34512" y="15687"/>
                    <a:pt x="34547" y="15372"/>
                    <a:pt x="34547" y="15023"/>
                  </a:cubicBezTo>
                  <a:cubicBezTo>
                    <a:pt x="34547" y="13521"/>
                    <a:pt x="33429" y="12229"/>
                    <a:pt x="31892" y="12054"/>
                  </a:cubicBezTo>
                  <a:lnTo>
                    <a:pt x="35875" y="12054"/>
                  </a:lnTo>
                  <a:cubicBezTo>
                    <a:pt x="37551" y="12054"/>
                    <a:pt x="38914" y="10692"/>
                    <a:pt x="38914" y="9015"/>
                  </a:cubicBezTo>
                  <a:cubicBezTo>
                    <a:pt x="38914" y="7373"/>
                    <a:pt x="37551" y="6011"/>
                    <a:pt x="35875" y="6011"/>
                  </a:cubicBezTo>
                  <a:lnTo>
                    <a:pt x="24906" y="6011"/>
                  </a:lnTo>
                  <a:cubicBezTo>
                    <a:pt x="23299" y="6011"/>
                    <a:pt x="21972" y="7268"/>
                    <a:pt x="21867" y="8840"/>
                  </a:cubicBezTo>
                  <a:cubicBezTo>
                    <a:pt x="21763" y="10447"/>
                    <a:pt x="22950" y="11844"/>
                    <a:pt x="24557" y="12019"/>
                  </a:cubicBezTo>
                  <a:lnTo>
                    <a:pt x="9327" y="12019"/>
                  </a:lnTo>
                  <a:cubicBezTo>
                    <a:pt x="10934" y="11844"/>
                    <a:pt x="12122" y="10447"/>
                    <a:pt x="12017" y="8840"/>
                  </a:cubicBezTo>
                  <a:cubicBezTo>
                    <a:pt x="11947" y="7268"/>
                    <a:pt x="10585" y="6011"/>
                    <a:pt x="9013" y="6011"/>
                  </a:cubicBezTo>
                  <a:lnTo>
                    <a:pt x="2278" y="6011"/>
                  </a:lnTo>
                  <a:cubicBezTo>
                    <a:pt x="3876" y="5945"/>
                    <a:pt x="5170" y="4634"/>
                    <a:pt x="5170" y="3007"/>
                  </a:cubicBezTo>
                  <a:cubicBezTo>
                    <a:pt x="5170" y="1337"/>
                    <a:pt x="3808" y="0"/>
                    <a:pt x="2153" y="0"/>
                  </a:cubicBezTo>
                  <a:close/>
                </a:path>
              </a:pathLst>
            </a:custGeom>
            <a:solidFill>
              <a:srgbClr val="E1E9E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30"/>
            <p:cNvGrpSpPr/>
            <p:nvPr/>
          </p:nvGrpSpPr>
          <p:grpSpPr>
            <a:xfrm>
              <a:off x="11038151" y="398555"/>
              <a:ext cx="579056" cy="628481"/>
              <a:chOff x="2476125" y="1436125"/>
              <a:chExt cx="1182472" cy="1283400"/>
            </a:xfrm>
          </p:grpSpPr>
          <p:sp>
            <p:nvSpPr>
              <p:cNvPr id="442" name="Google Shape;442;p30"/>
              <p:cNvSpPr/>
              <p:nvPr/>
            </p:nvSpPr>
            <p:spPr>
              <a:xfrm>
                <a:off x="2476125" y="1436125"/>
                <a:ext cx="634067" cy="982934"/>
              </a:xfrm>
              <a:custGeom>
                <a:rect b="b" l="l" r="r" t="t"/>
                <a:pathLst>
                  <a:path extrusionOk="0" h="25304" w="16323">
                    <a:moveTo>
                      <a:pt x="8587" y="21130"/>
                    </a:moveTo>
                    <a:lnTo>
                      <a:pt x="8587" y="22136"/>
                    </a:lnTo>
                    <a:lnTo>
                      <a:pt x="8500" y="22136"/>
                    </a:lnTo>
                    <a:lnTo>
                      <a:pt x="8500" y="21720"/>
                    </a:lnTo>
                    <a:cubicBezTo>
                      <a:pt x="8500" y="21633"/>
                      <a:pt x="8456" y="21589"/>
                      <a:pt x="8369" y="21589"/>
                    </a:cubicBezTo>
                    <a:lnTo>
                      <a:pt x="7932" y="21589"/>
                    </a:lnTo>
                    <a:cubicBezTo>
                      <a:pt x="7866" y="21589"/>
                      <a:pt x="7801" y="21633"/>
                      <a:pt x="7801" y="21720"/>
                    </a:cubicBezTo>
                    <a:lnTo>
                      <a:pt x="7801" y="22136"/>
                    </a:lnTo>
                    <a:lnTo>
                      <a:pt x="7670" y="22136"/>
                    </a:lnTo>
                    <a:lnTo>
                      <a:pt x="7670" y="21130"/>
                    </a:lnTo>
                    <a:cubicBezTo>
                      <a:pt x="7823" y="21152"/>
                      <a:pt x="7954" y="21174"/>
                      <a:pt x="8129" y="21174"/>
                    </a:cubicBezTo>
                    <a:cubicBezTo>
                      <a:pt x="8303" y="21174"/>
                      <a:pt x="8456" y="21152"/>
                      <a:pt x="8587" y="21130"/>
                    </a:cubicBezTo>
                    <a:close/>
                    <a:moveTo>
                      <a:pt x="8675" y="22376"/>
                    </a:moveTo>
                    <a:cubicBezTo>
                      <a:pt x="8850" y="22376"/>
                      <a:pt x="9003" y="22485"/>
                      <a:pt x="9046" y="22682"/>
                    </a:cubicBezTo>
                    <a:lnTo>
                      <a:pt x="7320" y="22682"/>
                    </a:lnTo>
                    <a:cubicBezTo>
                      <a:pt x="7364" y="22507"/>
                      <a:pt x="7517" y="22376"/>
                      <a:pt x="7713" y="22376"/>
                    </a:cubicBezTo>
                    <a:close/>
                    <a:moveTo>
                      <a:pt x="8194" y="1"/>
                    </a:moveTo>
                    <a:cubicBezTo>
                      <a:pt x="7997" y="1"/>
                      <a:pt x="7801" y="1"/>
                      <a:pt x="7604" y="44"/>
                    </a:cubicBezTo>
                    <a:cubicBezTo>
                      <a:pt x="7254" y="66"/>
                      <a:pt x="6905" y="110"/>
                      <a:pt x="6555" y="175"/>
                    </a:cubicBezTo>
                    <a:cubicBezTo>
                      <a:pt x="6271" y="219"/>
                      <a:pt x="6031" y="285"/>
                      <a:pt x="5747" y="372"/>
                    </a:cubicBezTo>
                    <a:cubicBezTo>
                      <a:pt x="5091" y="547"/>
                      <a:pt x="4501" y="853"/>
                      <a:pt x="3933" y="1181"/>
                    </a:cubicBezTo>
                    <a:lnTo>
                      <a:pt x="3431" y="1508"/>
                    </a:lnTo>
                    <a:cubicBezTo>
                      <a:pt x="2950" y="1858"/>
                      <a:pt x="2469" y="2273"/>
                      <a:pt x="2076" y="2710"/>
                    </a:cubicBezTo>
                    <a:cubicBezTo>
                      <a:pt x="1879" y="2907"/>
                      <a:pt x="1704" y="3125"/>
                      <a:pt x="1573" y="3344"/>
                    </a:cubicBezTo>
                    <a:cubicBezTo>
                      <a:pt x="1158" y="3912"/>
                      <a:pt x="830" y="4524"/>
                      <a:pt x="568" y="5179"/>
                    </a:cubicBezTo>
                    <a:cubicBezTo>
                      <a:pt x="437" y="5507"/>
                      <a:pt x="328" y="5835"/>
                      <a:pt x="240" y="6184"/>
                    </a:cubicBezTo>
                    <a:lnTo>
                      <a:pt x="66" y="6993"/>
                    </a:lnTo>
                    <a:cubicBezTo>
                      <a:pt x="22" y="7386"/>
                      <a:pt x="0" y="7736"/>
                      <a:pt x="0" y="8129"/>
                    </a:cubicBezTo>
                    <a:cubicBezTo>
                      <a:pt x="0" y="8370"/>
                      <a:pt x="22" y="8588"/>
                      <a:pt x="22" y="8828"/>
                    </a:cubicBezTo>
                    <a:cubicBezTo>
                      <a:pt x="44" y="9244"/>
                      <a:pt x="109" y="9615"/>
                      <a:pt x="219" y="10008"/>
                    </a:cubicBezTo>
                    <a:lnTo>
                      <a:pt x="219" y="10030"/>
                    </a:lnTo>
                    <a:lnTo>
                      <a:pt x="219" y="10052"/>
                    </a:lnTo>
                    <a:lnTo>
                      <a:pt x="219" y="10074"/>
                    </a:lnTo>
                    <a:cubicBezTo>
                      <a:pt x="262" y="10271"/>
                      <a:pt x="328" y="10489"/>
                      <a:pt x="371" y="10686"/>
                    </a:cubicBezTo>
                    <a:cubicBezTo>
                      <a:pt x="393" y="10795"/>
                      <a:pt x="459" y="10904"/>
                      <a:pt x="481" y="11013"/>
                    </a:cubicBezTo>
                    <a:cubicBezTo>
                      <a:pt x="656" y="11494"/>
                      <a:pt x="874" y="11997"/>
                      <a:pt x="1114" y="12521"/>
                    </a:cubicBezTo>
                    <a:cubicBezTo>
                      <a:pt x="1377" y="13111"/>
                      <a:pt x="1704" y="13723"/>
                      <a:pt x="2032" y="14313"/>
                    </a:cubicBezTo>
                    <a:cubicBezTo>
                      <a:pt x="2032" y="14313"/>
                      <a:pt x="2032" y="14335"/>
                      <a:pt x="2076" y="14335"/>
                    </a:cubicBezTo>
                    <a:cubicBezTo>
                      <a:pt x="2425" y="14968"/>
                      <a:pt x="2797" y="15602"/>
                      <a:pt x="3190" y="16170"/>
                    </a:cubicBezTo>
                    <a:cubicBezTo>
                      <a:pt x="3431" y="16520"/>
                      <a:pt x="3649" y="16891"/>
                      <a:pt x="3868" y="17175"/>
                    </a:cubicBezTo>
                    <a:lnTo>
                      <a:pt x="4436" y="18006"/>
                    </a:lnTo>
                    <a:cubicBezTo>
                      <a:pt x="4523" y="18115"/>
                      <a:pt x="4589" y="18202"/>
                      <a:pt x="4654" y="18268"/>
                    </a:cubicBezTo>
                    <a:cubicBezTo>
                      <a:pt x="5069" y="18814"/>
                      <a:pt x="5419" y="19295"/>
                      <a:pt x="5725" y="19645"/>
                    </a:cubicBezTo>
                    <a:cubicBezTo>
                      <a:pt x="5790" y="19688"/>
                      <a:pt x="5834" y="19776"/>
                      <a:pt x="5856" y="19841"/>
                    </a:cubicBezTo>
                    <a:cubicBezTo>
                      <a:pt x="5943" y="19950"/>
                      <a:pt x="6031" y="20016"/>
                      <a:pt x="6075" y="20103"/>
                    </a:cubicBezTo>
                    <a:cubicBezTo>
                      <a:pt x="6162" y="20213"/>
                      <a:pt x="6249" y="20322"/>
                      <a:pt x="6337" y="20409"/>
                    </a:cubicBezTo>
                    <a:cubicBezTo>
                      <a:pt x="6665" y="20737"/>
                      <a:pt x="7036" y="20956"/>
                      <a:pt x="7495" y="21065"/>
                    </a:cubicBezTo>
                    <a:lnTo>
                      <a:pt x="7495" y="22092"/>
                    </a:lnTo>
                    <a:cubicBezTo>
                      <a:pt x="7211" y="22092"/>
                      <a:pt x="6992" y="22354"/>
                      <a:pt x="6992" y="22638"/>
                    </a:cubicBezTo>
                    <a:lnTo>
                      <a:pt x="6796" y="22638"/>
                    </a:lnTo>
                    <a:lnTo>
                      <a:pt x="6796" y="25304"/>
                    </a:lnTo>
                    <a:lnTo>
                      <a:pt x="9440" y="25304"/>
                    </a:lnTo>
                    <a:lnTo>
                      <a:pt x="9440" y="22638"/>
                    </a:lnTo>
                    <a:lnTo>
                      <a:pt x="9243" y="22638"/>
                    </a:lnTo>
                    <a:cubicBezTo>
                      <a:pt x="9243" y="22354"/>
                      <a:pt x="9003" y="22136"/>
                      <a:pt x="8740" y="22092"/>
                    </a:cubicBezTo>
                    <a:lnTo>
                      <a:pt x="8740" y="21065"/>
                    </a:lnTo>
                    <a:cubicBezTo>
                      <a:pt x="8959" y="20999"/>
                      <a:pt x="9177" y="20934"/>
                      <a:pt x="9396" y="20781"/>
                    </a:cubicBezTo>
                    <a:cubicBezTo>
                      <a:pt x="9571" y="20672"/>
                      <a:pt x="9745" y="20540"/>
                      <a:pt x="9898" y="20387"/>
                    </a:cubicBezTo>
                    <a:cubicBezTo>
                      <a:pt x="9986" y="20300"/>
                      <a:pt x="10073" y="20191"/>
                      <a:pt x="10139" y="20082"/>
                    </a:cubicBezTo>
                    <a:cubicBezTo>
                      <a:pt x="10204" y="19994"/>
                      <a:pt x="10292" y="19907"/>
                      <a:pt x="10357" y="19798"/>
                    </a:cubicBezTo>
                    <a:cubicBezTo>
                      <a:pt x="10576" y="19535"/>
                      <a:pt x="10882" y="19142"/>
                      <a:pt x="11209" y="18705"/>
                    </a:cubicBezTo>
                    <a:cubicBezTo>
                      <a:pt x="11319" y="18574"/>
                      <a:pt x="11450" y="18421"/>
                      <a:pt x="11559" y="18246"/>
                    </a:cubicBezTo>
                    <a:cubicBezTo>
                      <a:pt x="11625" y="18159"/>
                      <a:pt x="11712" y="18049"/>
                      <a:pt x="11778" y="17984"/>
                    </a:cubicBezTo>
                    <a:cubicBezTo>
                      <a:pt x="12193" y="17438"/>
                      <a:pt x="12608" y="16804"/>
                      <a:pt x="13045" y="16148"/>
                    </a:cubicBezTo>
                    <a:cubicBezTo>
                      <a:pt x="13416" y="15580"/>
                      <a:pt x="13810" y="14947"/>
                      <a:pt x="14159" y="14313"/>
                    </a:cubicBezTo>
                    <a:cubicBezTo>
                      <a:pt x="14400" y="13876"/>
                      <a:pt x="14662" y="13417"/>
                      <a:pt x="14880" y="12980"/>
                    </a:cubicBezTo>
                    <a:lnTo>
                      <a:pt x="15121" y="12477"/>
                    </a:lnTo>
                    <a:cubicBezTo>
                      <a:pt x="15361" y="11997"/>
                      <a:pt x="15558" y="11472"/>
                      <a:pt x="15754" y="10992"/>
                    </a:cubicBezTo>
                    <a:cubicBezTo>
                      <a:pt x="15798" y="10882"/>
                      <a:pt x="15820" y="10773"/>
                      <a:pt x="15864" y="10664"/>
                    </a:cubicBezTo>
                    <a:cubicBezTo>
                      <a:pt x="15907" y="10445"/>
                      <a:pt x="15995" y="10249"/>
                      <a:pt x="16039" y="10030"/>
                    </a:cubicBezTo>
                    <a:lnTo>
                      <a:pt x="16039" y="10008"/>
                    </a:lnTo>
                    <a:lnTo>
                      <a:pt x="16039" y="9965"/>
                    </a:lnTo>
                    <a:cubicBezTo>
                      <a:pt x="16126" y="9593"/>
                      <a:pt x="16191" y="9200"/>
                      <a:pt x="16235" y="8807"/>
                    </a:cubicBezTo>
                    <a:cubicBezTo>
                      <a:pt x="16257" y="8588"/>
                      <a:pt x="16257" y="8326"/>
                      <a:pt x="16257" y="8085"/>
                    </a:cubicBezTo>
                    <a:cubicBezTo>
                      <a:pt x="16323" y="7758"/>
                      <a:pt x="16301" y="7386"/>
                      <a:pt x="16235" y="6993"/>
                    </a:cubicBezTo>
                    <a:cubicBezTo>
                      <a:pt x="16170" y="6359"/>
                      <a:pt x="15995" y="5747"/>
                      <a:pt x="15754" y="5179"/>
                    </a:cubicBezTo>
                    <a:cubicBezTo>
                      <a:pt x="15536" y="4633"/>
                      <a:pt x="15252" y="4109"/>
                      <a:pt x="14924" y="3606"/>
                    </a:cubicBezTo>
                    <a:cubicBezTo>
                      <a:pt x="14880" y="3540"/>
                      <a:pt x="14793" y="3431"/>
                      <a:pt x="14749" y="3344"/>
                    </a:cubicBezTo>
                    <a:cubicBezTo>
                      <a:pt x="14269" y="2710"/>
                      <a:pt x="13722" y="2142"/>
                      <a:pt x="13111" y="1683"/>
                    </a:cubicBezTo>
                    <a:cubicBezTo>
                      <a:pt x="13023" y="1618"/>
                      <a:pt x="12958" y="1574"/>
                      <a:pt x="12892" y="1508"/>
                    </a:cubicBezTo>
                    <a:cubicBezTo>
                      <a:pt x="12389" y="1159"/>
                      <a:pt x="11843" y="853"/>
                      <a:pt x="11275" y="612"/>
                    </a:cubicBezTo>
                    <a:cubicBezTo>
                      <a:pt x="10816" y="416"/>
                      <a:pt x="10314" y="263"/>
                      <a:pt x="9789" y="175"/>
                    </a:cubicBezTo>
                    <a:cubicBezTo>
                      <a:pt x="9680" y="154"/>
                      <a:pt x="9549" y="110"/>
                      <a:pt x="9440" y="110"/>
                    </a:cubicBezTo>
                    <a:cubicBezTo>
                      <a:pt x="9024" y="66"/>
                      <a:pt x="8587" y="1"/>
                      <a:pt x="819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0"/>
              <p:cNvSpPr/>
              <p:nvPr/>
            </p:nvSpPr>
            <p:spPr>
              <a:xfrm>
                <a:off x="3219671" y="2039100"/>
                <a:ext cx="438925" cy="680425"/>
              </a:xfrm>
              <a:custGeom>
                <a:rect b="b" l="l" r="r" t="t"/>
                <a:pathLst>
                  <a:path extrusionOk="0" h="25304" w="16323">
                    <a:moveTo>
                      <a:pt x="8587" y="21130"/>
                    </a:moveTo>
                    <a:lnTo>
                      <a:pt x="8587" y="22136"/>
                    </a:lnTo>
                    <a:lnTo>
                      <a:pt x="8500" y="22136"/>
                    </a:lnTo>
                    <a:lnTo>
                      <a:pt x="8500" y="21720"/>
                    </a:lnTo>
                    <a:cubicBezTo>
                      <a:pt x="8500" y="21633"/>
                      <a:pt x="8456" y="21589"/>
                      <a:pt x="8369" y="21589"/>
                    </a:cubicBezTo>
                    <a:lnTo>
                      <a:pt x="7932" y="21589"/>
                    </a:lnTo>
                    <a:cubicBezTo>
                      <a:pt x="7866" y="21589"/>
                      <a:pt x="7801" y="21633"/>
                      <a:pt x="7801" y="21720"/>
                    </a:cubicBezTo>
                    <a:lnTo>
                      <a:pt x="7801" y="22136"/>
                    </a:lnTo>
                    <a:lnTo>
                      <a:pt x="7670" y="22136"/>
                    </a:lnTo>
                    <a:lnTo>
                      <a:pt x="7670" y="21130"/>
                    </a:lnTo>
                    <a:cubicBezTo>
                      <a:pt x="7823" y="21152"/>
                      <a:pt x="7954" y="21174"/>
                      <a:pt x="8129" y="21174"/>
                    </a:cubicBezTo>
                    <a:cubicBezTo>
                      <a:pt x="8303" y="21174"/>
                      <a:pt x="8456" y="21152"/>
                      <a:pt x="8587" y="21130"/>
                    </a:cubicBezTo>
                    <a:close/>
                    <a:moveTo>
                      <a:pt x="8675" y="22376"/>
                    </a:moveTo>
                    <a:cubicBezTo>
                      <a:pt x="8850" y="22376"/>
                      <a:pt x="9003" y="22485"/>
                      <a:pt x="9046" y="22682"/>
                    </a:cubicBezTo>
                    <a:lnTo>
                      <a:pt x="7320" y="22682"/>
                    </a:lnTo>
                    <a:cubicBezTo>
                      <a:pt x="7364" y="22507"/>
                      <a:pt x="7517" y="22376"/>
                      <a:pt x="7713" y="22376"/>
                    </a:cubicBezTo>
                    <a:close/>
                    <a:moveTo>
                      <a:pt x="8194" y="1"/>
                    </a:moveTo>
                    <a:cubicBezTo>
                      <a:pt x="7997" y="1"/>
                      <a:pt x="7801" y="1"/>
                      <a:pt x="7604" y="44"/>
                    </a:cubicBezTo>
                    <a:cubicBezTo>
                      <a:pt x="7254" y="66"/>
                      <a:pt x="6905" y="110"/>
                      <a:pt x="6555" y="175"/>
                    </a:cubicBezTo>
                    <a:cubicBezTo>
                      <a:pt x="6271" y="219"/>
                      <a:pt x="6031" y="285"/>
                      <a:pt x="5747" y="372"/>
                    </a:cubicBezTo>
                    <a:cubicBezTo>
                      <a:pt x="5091" y="547"/>
                      <a:pt x="4501" y="853"/>
                      <a:pt x="3933" y="1181"/>
                    </a:cubicBezTo>
                    <a:lnTo>
                      <a:pt x="3431" y="1508"/>
                    </a:lnTo>
                    <a:cubicBezTo>
                      <a:pt x="2950" y="1858"/>
                      <a:pt x="2469" y="2273"/>
                      <a:pt x="2076" y="2710"/>
                    </a:cubicBezTo>
                    <a:cubicBezTo>
                      <a:pt x="1879" y="2907"/>
                      <a:pt x="1704" y="3125"/>
                      <a:pt x="1573" y="3344"/>
                    </a:cubicBezTo>
                    <a:cubicBezTo>
                      <a:pt x="1158" y="3912"/>
                      <a:pt x="830" y="4524"/>
                      <a:pt x="568" y="5179"/>
                    </a:cubicBezTo>
                    <a:cubicBezTo>
                      <a:pt x="437" y="5507"/>
                      <a:pt x="328" y="5835"/>
                      <a:pt x="240" y="6184"/>
                    </a:cubicBezTo>
                    <a:lnTo>
                      <a:pt x="66" y="6993"/>
                    </a:lnTo>
                    <a:cubicBezTo>
                      <a:pt x="22" y="7386"/>
                      <a:pt x="0" y="7736"/>
                      <a:pt x="0" y="8129"/>
                    </a:cubicBezTo>
                    <a:cubicBezTo>
                      <a:pt x="0" y="8370"/>
                      <a:pt x="22" y="8588"/>
                      <a:pt x="22" y="8828"/>
                    </a:cubicBezTo>
                    <a:cubicBezTo>
                      <a:pt x="44" y="9244"/>
                      <a:pt x="109" y="9615"/>
                      <a:pt x="219" y="10008"/>
                    </a:cubicBezTo>
                    <a:lnTo>
                      <a:pt x="219" y="10030"/>
                    </a:lnTo>
                    <a:lnTo>
                      <a:pt x="219" y="10052"/>
                    </a:lnTo>
                    <a:lnTo>
                      <a:pt x="219" y="10074"/>
                    </a:lnTo>
                    <a:cubicBezTo>
                      <a:pt x="262" y="10271"/>
                      <a:pt x="328" y="10489"/>
                      <a:pt x="371" y="10686"/>
                    </a:cubicBezTo>
                    <a:cubicBezTo>
                      <a:pt x="393" y="10795"/>
                      <a:pt x="459" y="10904"/>
                      <a:pt x="481" y="11013"/>
                    </a:cubicBezTo>
                    <a:cubicBezTo>
                      <a:pt x="656" y="11494"/>
                      <a:pt x="874" y="11997"/>
                      <a:pt x="1114" y="12521"/>
                    </a:cubicBezTo>
                    <a:cubicBezTo>
                      <a:pt x="1377" y="13111"/>
                      <a:pt x="1704" y="13723"/>
                      <a:pt x="2032" y="14313"/>
                    </a:cubicBezTo>
                    <a:cubicBezTo>
                      <a:pt x="2032" y="14313"/>
                      <a:pt x="2032" y="14335"/>
                      <a:pt x="2076" y="14335"/>
                    </a:cubicBezTo>
                    <a:cubicBezTo>
                      <a:pt x="2425" y="14968"/>
                      <a:pt x="2797" y="15602"/>
                      <a:pt x="3190" y="16170"/>
                    </a:cubicBezTo>
                    <a:cubicBezTo>
                      <a:pt x="3431" y="16520"/>
                      <a:pt x="3649" y="16891"/>
                      <a:pt x="3868" y="17175"/>
                    </a:cubicBezTo>
                    <a:lnTo>
                      <a:pt x="4436" y="18006"/>
                    </a:lnTo>
                    <a:cubicBezTo>
                      <a:pt x="4523" y="18115"/>
                      <a:pt x="4589" y="18202"/>
                      <a:pt x="4654" y="18268"/>
                    </a:cubicBezTo>
                    <a:cubicBezTo>
                      <a:pt x="5069" y="18814"/>
                      <a:pt x="5419" y="19295"/>
                      <a:pt x="5725" y="19645"/>
                    </a:cubicBezTo>
                    <a:cubicBezTo>
                      <a:pt x="5790" y="19688"/>
                      <a:pt x="5834" y="19776"/>
                      <a:pt x="5856" y="19841"/>
                    </a:cubicBezTo>
                    <a:cubicBezTo>
                      <a:pt x="5943" y="19950"/>
                      <a:pt x="6031" y="20016"/>
                      <a:pt x="6075" y="20103"/>
                    </a:cubicBezTo>
                    <a:cubicBezTo>
                      <a:pt x="6162" y="20213"/>
                      <a:pt x="6249" y="20322"/>
                      <a:pt x="6337" y="20409"/>
                    </a:cubicBezTo>
                    <a:cubicBezTo>
                      <a:pt x="6665" y="20737"/>
                      <a:pt x="7036" y="20956"/>
                      <a:pt x="7495" y="21065"/>
                    </a:cubicBezTo>
                    <a:lnTo>
                      <a:pt x="7495" y="22092"/>
                    </a:lnTo>
                    <a:cubicBezTo>
                      <a:pt x="7211" y="22092"/>
                      <a:pt x="6992" y="22354"/>
                      <a:pt x="6992" y="22638"/>
                    </a:cubicBezTo>
                    <a:lnTo>
                      <a:pt x="6796" y="22638"/>
                    </a:lnTo>
                    <a:lnTo>
                      <a:pt x="6796" y="25304"/>
                    </a:lnTo>
                    <a:lnTo>
                      <a:pt x="9440" y="25304"/>
                    </a:lnTo>
                    <a:lnTo>
                      <a:pt x="9440" y="22638"/>
                    </a:lnTo>
                    <a:lnTo>
                      <a:pt x="9243" y="22638"/>
                    </a:lnTo>
                    <a:cubicBezTo>
                      <a:pt x="9243" y="22354"/>
                      <a:pt x="9003" y="22136"/>
                      <a:pt x="8740" y="22092"/>
                    </a:cubicBezTo>
                    <a:lnTo>
                      <a:pt x="8740" y="21065"/>
                    </a:lnTo>
                    <a:cubicBezTo>
                      <a:pt x="8959" y="20999"/>
                      <a:pt x="9177" y="20934"/>
                      <a:pt x="9396" y="20781"/>
                    </a:cubicBezTo>
                    <a:cubicBezTo>
                      <a:pt x="9571" y="20672"/>
                      <a:pt x="9745" y="20540"/>
                      <a:pt x="9898" y="20387"/>
                    </a:cubicBezTo>
                    <a:cubicBezTo>
                      <a:pt x="9986" y="20300"/>
                      <a:pt x="10073" y="20191"/>
                      <a:pt x="10139" y="20082"/>
                    </a:cubicBezTo>
                    <a:cubicBezTo>
                      <a:pt x="10204" y="19994"/>
                      <a:pt x="10292" y="19907"/>
                      <a:pt x="10357" y="19798"/>
                    </a:cubicBezTo>
                    <a:cubicBezTo>
                      <a:pt x="10576" y="19535"/>
                      <a:pt x="10882" y="19142"/>
                      <a:pt x="11209" y="18705"/>
                    </a:cubicBezTo>
                    <a:cubicBezTo>
                      <a:pt x="11319" y="18574"/>
                      <a:pt x="11450" y="18421"/>
                      <a:pt x="11559" y="18246"/>
                    </a:cubicBezTo>
                    <a:cubicBezTo>
                      <a:pt x="11625" y="18159"/>
                      <a:pt x="11712" y="18049"/>
                      <a:pt x="11778" y="17984"/>
                    </a:cubicBezTo>
                    <a:cubicBezTo>
                      <a:pt x="12193" y="17438"/>
                      <a:pt x="12608" y="16804"/>
                      <a:pt x="13045" y="16148"/>
                    </a:cubicBezTo>
                    <a:cubicBezTo>
                      <a:pt x="13416" y="15580"/>
                      <a:pt x="13810" y="14947"/>
                      <a:pt x="14159" y="14313"/>
                    </a:cubicBezTo>
                    <a:cubicBezTo>
                      <a:pt x="14400" y="13876"/>
                      <a:pt x="14662" y="13417"/>
                      <a:pt x="14880" y="12980"/>
                    </a:cubicBezTo>
                    <a:lnTo>
                      <a:pt x="15121" y="12477"/>
                    </a:lnTo>
                    <a:cubicBezTo>
                      <a:pt x="15361" y="11997"/>
                      <a:pt x="15558" y="11472"/>
                      <a:pt x="15754" y="10992"/>
                    </a:cubicBezTo>
                    <a:cubicBezTo>
                      <a:pt x="15798" y="10882"/>
                      <a:pt x="15820" y="10773"/>
                      <a:pt x="15864" y="10664"/>
                    </a:cubicBezTo>
                    <a:cubicBezTo>
                      <a:pt x="15907" y="10445"/>
                      <a:pt x="15995" y="10249"/>
                      <a:pt x="16039" y="10030"/>
                    </a:cubicBezTo>
                    <a:lnTo>
                      <a:pt x="16039" y="10008"/>
                    </a:lnTo>
                    <a:lnTo>
                      <a:pt x="16039" y="9965"/>
                    </a:lnTo>
                    <a:cubicBezTo>
                      <a:pt x="16126" y="9593"/>
                      <a:pt x="16191" y="9200"/>
                      <a:pt x="16235" y="8807"/>
                    </a:cubicBezTo>
                    <a:cubicBezTo>
                      <a:pt x="16257" y="8588"/>
                      <a:pt x="16257" y="8326"/>
                      <a:pt x="16257" y="8085"/>
                    </a:cubicBezTo>
                    <a:cubicBezTo>
                      <a:pt x="16323" y="7758"/>
                      <a:pt x="16301" y="7386"/>
                      <a:pt x="16235" y="6993"/>
                    </a:cubicBezTo>
                    <a:cubicBezTo>
                      <a:pt x="16170" y="6359"/>
                      <a:pt x="15995" y="5747"/>
                      <a:pt x="15754" y="5179"/>
                    </a:cubicBezTo>
                    <a:cubicBezTo>
                      <a:pt x="15536" y="4633"/>
                      <a:pt x="15252" y="4109"/>
                      <a:pt x="14924" y="3606"/>
                    </a:cubicBezTo>
                    <a:cubicBezTo>
                      <a:pt x="14880" y="3540"/>
                      <a:pt x="14793" y="3431"/>
                      <a:pt x="14749" y="3344"/>
                    </a:cubicBezTo>
                    <a:cubicBezTo>
                      <a:pt x="14269" y="2710"/>
                      <a:pt x="13722" y="2142"/>
                      <a:pt x="13111" y="1683"/>
                    </a:cubicBezTo>
                    <a:cubicBezTo>
                      <a:pt x="13023" y="1618"/>
                      <a:pt x="12958" y="1574"/>
                      <a:pt x="12892" y="1508"/>
                    </a:cubicBezTo>
                    <a:cubicBezTo>
                      <a:pt x="12389" y="1159"/>
                      <a:pt x="11843" y="853"/>
                      <a:pt x="11275" y="612"/>
                    </a:cubicBezTo>
                    <a:cubicBezTo>
                      <a:pt x="10816" y="416"/>
                      <a:pt x="10314" y="263"/>
                      <a:pt x="9789" y="175"/>
                    </a:cubicBezTo>
                    <a:cubicBezTo>
                      <a:pt x="9680" y="154"/>
                      <a:pt x="9549" y="110"/>
                      <a:pt x="9440" y="110"/>
                    </a:cubicBezTo>
                    <a:cubicBezTo>
                      <a:pt x="9024" y="66"/>
                      <a:pt x="8587" y="1"/>
                      <a:pt x="819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4" name="Google Shape;444;p30"/>
            <p:cNvSpPr/>
            <p:nvPr/>
          </p:nvSpPr>
          <p:spPr>
            <a:xfrm>
              <a:off x="10957787" y="2136814"/>
              <a:ext cx="483634" cy="145484"/>
            </a:xfrm>
            <a:custGeom>
              <a:rect b="b" l="l" r="r" t="t"/>
              <a:pathLst>
                <a:path extrusionOk="0" h="7650" w="25431">
                  <a:moveTo>
                    <a:pt x="8244" y="0"/>
                  </a:moveTo>
                  <a:cubicBezTo>
                    <a:pt x="7092" y="0"/>
                    <a:pt x="6148" y="943"/>
                    <a:pt x="6148" y="2096"/>
                  </a:cubicBezTo>
                  <a:cubicBezTo>
                    <a:pt x="6148" y="2620"/>
                    <a:pt x="6358" y="3109"/>
                    <a:pt x="6707" y="3493"/>
                  </a:cubicBezTo>
                  <a:lnTo>
                    <a:pt x="2097" y="3493"/>
                  </a:lnTo>
                  <a:cubicBezTo>
                    <a:pt x="944" y="3493"/>
                    <a:pt x="1" y="4436"/>
                    <a:pt x="1" y="5589"/>
                  </a:cubicBezTo>
                  <a:cubicBezTo>
                    <a:pt x="1" y="6707"/>
                    <a:pt x="944" y="7650"/>
                    <a:pt x="2097" y="7650"/>
                  </a:cubicBezTo>
                  <a:lnTo>
                    <a:pt x="17187" y="7650"/>
                  </a:lnTo>
                  <a:cubicBezTo>
                    <a:pt x="18339" y="7650"/>
                    <a:pt x="19282" y="6707"/>
                    <a:pt x="19282" y="5589"/>
                  </a:cubicBezTo>
                  <a:cubicBezTo>
                    <a:pt x="19282" y="5065"/>
                    <a:pt x="19073" y="4541"/>
                    <a:pt x="18724" y="4157"/>
                  </a:cubicBezTo>
                  <a:lnTo>
                    <a:pt x="23334" y="4157"/>
                  </a:lnTo>
                  <a:cubicBezTo>
                    <a:pt x="24487" y="4157"/>
                    <a:pt x="25430" y="3249"/>
                    <a:pt x="25430" y="2096"/>
                  </a:cubicBezTo>
                  <a:cubicBezTo>
                    <a:pt x="25430" y="943"/>
                    <a:pt x="24487" y="0"/>
                    <a:pt x="23334" y="0"/>
                  </a:cubicBezTo>
                  <a:close/>
                </a:path>
              </a:pathLst>
            </a:custGeom>
            <a:solidFill>
              <a:srgbClr val="B5CEE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30"/>
          <p:cNvSpPr/>
          <p:nvPr/>
        </p:nvSpPr>
        <p:spPr>
          <a:xfrm flipH="1" rot="10800000">
            <a:off x="805575" y="2275924"/>
            <a:ext cx="1636500" cy="1671900"/>
          </a:xfrm>
          <a:prstGeom prst="round1Rect">
            <a:avLst>
              <a:gd fmla="val 12097" name="adj"/>
            </a:avLst>
          </a:prstGeom>
          <a:solidFill>
            <a:srgbClr val="F8F9FA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796075" y="2087643"/>
            <a:ext cx="1647600" cy="299400"/>
          </a:xfrm>
          <a:prstGeom prst="roundRect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Gather &amp; Enrich Data</a:t>
            </a:r>
            <a:endParaRPr b="1" sz="1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849865" y="2640367"/>
            <a:ext cx="1540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Acquire Deeper Datasets: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Integrate specialized data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Increase</a:t>
            </a: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Real-Time Data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(Individual data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entries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environmental factors e.g. AQI, Temperature)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1466750" y="1730946"/>
            <a:ext cx="306600" cy="240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1531102" y="1746552"/>
            <a:ext cx="185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01</a:t>
            </a:r>
            <a:endParaRPr sz="1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50" name="Google Shape;450;p30"/>
          <p:cNvCxnSpPr>
            <a:endCxn id="446" idx="0"/>
          </p:cNvCxnSpPr>
          <p:nvPr/>
        </p:nvCxnSpPr>
        <p:spPr>
          <a:xfrm flipH="1">
            <a:off x="1619875" y="1872843"/>
            <a:ext cx="300" cy="2148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1" name="Google Shape;451;p30"/>
          <p:cNvSpPr/>
          <p:nvPr/>
        </p:nvSpPr>
        <p:spPr>
          <a:xfrm flipH="1" rot="10800000">
            <a:off x="2596751" y="2275924"/>
            <a:ext cx="1636500" cy="1671900"/>
          </a:xfrm>
          <a:prstGeom prst="round1Rect">
            <a:avLst>
              <a:gd fmla="val 12097" name="adj"/>
            </a:avLst>
          </a:prstGeom>
          <a:solidFill>
            <a:srgbClr val="F8F9FA"/>
          </a:solidFill>
          <a:ln cap="flat" cmpd="sng" w="9525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/>
          <p:nvPr/>
        </p:nvSpPr>
        <p:spPr>
          <a:xfrm>
            <a:off x="2587239" y="2087643"/>
            <a:ext cx="1647600" cy="299400"/>
          </a:xfrm>
          <a:prstGeom prst="roundRect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Enhance</a:t>
            </a:r>
            <a:r>
              <a:rPr lang="en" sz="1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0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2641032" y="2561208"/>
            <a:ext cx="1540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Develop Actionable Recommendations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: Move from simply showing a "risk score" to providing a prioritized list of the topmost impactful, personalized actions a user can take.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Move beyond chronic diseases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3257917" y="1730946"/>
            <a:ext cx="306600" cy="2406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"/>
          <p:cNvSpPr txBox="1"/>
          <p:nvPr/>
        </p:nvSpPr>
        <p:spPr>
          <a:xfrm>
            <a:off x="3313663" y="1746552"/>
            <a:ext cx="195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02</a:t>
            </a:r>
            <a:endParaRPr sz="1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56" name="Google Shape;456;p30"/>
          <p:cNvCxnSpPr>
            <a:endCxn id="452" idx="0"/>
          </p:cNvCxnSpPr>
          <p:nvPr/>
        </p:nvCxnSpPr>
        <p:spPr>
          <a:xfrm flipH="1">
            <a:off x="3411039" y="1872843"/>
            <a:ext cx="300" cy="2148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7" name="Google Shape;457;p30"/>
          <p:cNvSpPr/>
          <p:nvPr/>
        </p:nvSpPr>
        <p:spPr>
          <a:xfrm flipH="1" rot="10800000">
            <a:off x="4387907" y="2275924"/>
            <a:ext cx="1636500" cy="1671900"/>
          </a:xfrm>
          <a:prstGeom prst="round1Rect">
            <a:avLst>
              <a:gd fmla="val 12097" name="adj"/>
            </a:avLst>
          </a:prstGeom>
          <a:solidFill>
            <a:srgbClr val="F8F9FA"/>
          </a:solidFill>
          <a:ln cap="flat" cmpd="sng" w="9525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4378404" y="2087643"/>
            <a:ext cx="1647600" cy="2994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Productionalize</a:t>
            </a:r>
            <a:endParaRPr b="1" sz="1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9" name="Google Shape;459;p30"/>
          <p:cNvSpPr txBox="1"/>
          <p:nvPr/>
        </p:nvSpPr>
        <p:spPr>
          <a:xfrm>
            <a:off x="4432193" y="2748669"/>
            <a:ext cx="1540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Build a robust, secure, and scalable Interface to support staff in remote locations.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0" name="Google Shape;460;p30"/>
          <p:cNvSpPr/>
          <p:nvPr/>
        </p:nvSpPr>
        <p:spPr>
          <a:xfrm>
            <a:off x="5049083" y="1730946"/>
            <a:ext cx="306600" cy="240600"/>
          </a:xfrm>
          <a:prstGeom prst="ellipse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5081321" y="1746552"/>
            <a:ext cx="23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03</a:t>
            </a:r>
            <a:endParaRPr sz="1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62" name="Google Shape;462;p30"/>
          <p:cNvCxnSpPr>
            <a:endCxn id="458" idx="0"/>
          </p:cNvCxnSpPr>
          <p:nvPr/>
        </p:nvCxnSpPr>
        <p:spPr>
          <a:xfrm flipH="1">
            <a:off x="5202204" y="1872843"/>
            <a:ext cx="300" cy="2148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3" name="Google Shape;463;p30"/>
          <p:cNvSpPr/>
          <p:nvPr/>
        </p:nvSpPr>
        <p:spPr>
          <a:xfrm flipH="1" rot="10800000">
            <a:off x="6179058" y="2275831"/>
            <a:ext cx="1636500" cy="771900"/>
          </a:xfrm>
          <a:prstGeom prst="round1Rect">
            <a:avLst>
              <a:gd fmla="val 12097" name="adj"/>
            </a:avLst>
          </a:prstGeom>
          <a:solidFill>
            <a:srgbClr val="F8F9FA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"/>
          <p:cNvSpPr/>
          <p:nvPr/>
        </p:nvSpPr>
        <p:spPr>
          <a:xfrm>
            <a:off x="6169555" y="2087643"/>
            <a:ext cx="1647600" cy="2994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Discover</a:t>
            </a:r>
            <a:endParaRPr sz="10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5" name="Google Shape;465;p30"/>
          <p:cNvSpPr/>
          <p:nvPr/>
        </p:nvSpPr>
        <p:spPr>
          <a:xfrm>
            <a:off x="6216953" y="2136228"/>
            <a:ext cx="156600" cy="2022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0"/>
          <p:cNvSpPr txBox="1"/>
          <p:nvPr/>
        </p:nvSpPr>
        <p:spPr>
          <a:xfrm>
            <a:off x="6223344" y="2436247"/>
            <a:ext cx="15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Capture insights, identify key challenges, and define the ideal outcome of our collaboration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7607368" y="2136228"/>
            <a:ext cx="156600" cy="2022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30"/>
          <p:cNvCxnSpPr>
            <a:endCxn id="464" idx="0"/>
          </p:cNvCxnSpPr>
          <p:nvPr/>
        </p:nvCxnSpPr>
        <p:spPr>
          <a:xfrm flipH="1">
            <a:off x="6993355" y="1872843"/>
            <a:ext cx="300" cy="2148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9" name="Google Shape;469;p30"/>
          <p:cNvSpPr/>
          <p:nvPr/>
        </p:nvSpPr>
        <p:spPr>
          <a:xfrm flipH="1" rot="10800000">
            <a:off x="6179076" y="2276008"/>
            <a:ext cx="1636500" cy="1635900"/>
          </a:xfrm>
          <a:prstGeom prst="round1Rect">
            <a:avLst>
              <a:gd fmla="val 12097" name="adj"/>
            </a:avLst>
          </a:prstGeom>
          <a:solidFill>
            <a:srgbClr val="F8F9FA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6169568" y="2087643"/>
            <a:ext cx="1647600" cy="2994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Embed</a:t>
            </a:r>
            <a:endParaRPr b="1" sz="1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6223368" y="2665349"/>
            <a:ext cx="15408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Build a simple, secure API that allows hospitals, schools, transport companies, insurance providers to easily integrate the Proactive Peace's insights into their existing systems with minimal friction.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30"/>
          <p:cNvSpPr/>
          <p:nvPr/>
        </p:nvSpPr>
        <p:spPr>
          <a:xfrm>
            <a:off x="6840250" y="1730946"/>
            <a:ext cx="306600" cy="2406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/>
        </p:nvSpPr>
        <p:spPr>
          <a:xfrm>
            <a:off x="6875343" y="1746552"/>
            <a:ext cx="23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04</a:t>
            </a:r>
            <a:endParaRPr sz="1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74" name="Google Shape;474;p30"/>
          <p:cNvCxnSpPr>
            <a:endCxn id="470" idx="0"/>
          </p:cNvCxnSpPr>
          <p:nvPr/>
        </p:nvCxnSpPr>
        <p:spPr>
          <a:xfrm flipH="1">
            <a:off x="6993368" y="1872843"/>
            <a:ext cx="300" cy="2148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title"/>
          </p:nvPr>
        </p:nvSpPr>
        <p:spPr>
          <a:xfrm>
            <a:off x="311700" y="318575"/>
            <a:ext cx="335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References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1" title="Screenshot 2025-06-25 at 9.46.40 PM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388" y="389525"/>
            <a:ext cx="2280327" cy="29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 title="Screen Shot 2025-06-25 at 21.57.06 PM.png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4816"/>
          <a:stretch/>
        </p:blipFill>
        <p:spPr>
          <a:xfrm>
            <a:off x="4762800" y="752225"/>
            <a:ext cx="2690451" cy="28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1" title="Screenshot 2025-06-25 at 9.41.55 PM.png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6768"/>
          <a:stretch/>
        </p:blipFill>
        <p:spPr>
          <a:xfrm>
            <a:off x="5124125" y="1136325"/>
            <a:ext cx="2954298" cy="296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 title="Screen Shot 2025-06-25 at 22.01.22 PM.png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7850" y="1841848"/>
            <a:ext cx="3004275" cy="272702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/>
          <p:nvPr>
            <p:ph idx="1" type="body"/>
          </p:nvPr>
        </p:nvSpPr>
        <p:spPr>
          <a:xfrm>
            <a:off x="267625" y="1505749"/>
            <a:ext cx="38406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Model generalization ability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</a:t>
            </a:r>
            <a:r>
              <a:rPr lang="en" sz="1100"/>
              <a:t>ack of statistical power, labeling methodologies, validity of stress biomarkers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Measurement accuracy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Most of the studies datasets contain less than twenty-four hours of data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6D7A8"/>
                </a:solidFill>
              </a:rPr>
              <a:t>Unseen Burden: A Silent Epidemic</a:t>
            </a:r>
            <a:endParaRPr b="1" sz="2300">
              <a:solidFill>
                <a:srgbClr val="B6D7A8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667388"/>
            <a:ext cx="4329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Stress</a:t>
            </a:r>
            <a:r>
              <a:rPr lang="en"/>
              <a:t> isn't just a buzzword, especially in critical jobs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 </a:t>
            </a:r>
            <a:r>
              <a:rPr b="1" lang="en"/>
              <a:t>Reality</a:t>
            </a:r>
            <a:r>
              <a:rPr lang="en"/>
              <a:t> - Reactive solutions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Critical Gap </a:t>
            </a:r>
            <a:r>
              <a:rPr lang="en"/>
              <a:t>- ability to anticipate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of professionals looking determined but under subtle strain. Right: Simple, impactful icons representing consequences (e.g., a cross for errors, a speedometer for accidents, a wilting plant for burnout)."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525" y="602675"/>
            <a:ext cx="2199276" cy="40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64100" y="3300600"/>
            <a:ext cx="4329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A2C4C9"/>
                </a:solidFill>
              </a:rPr>
              <a:t>What if you could see it coming?</a:t>
            </a:r>
            <a:endParaRPr sz="200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/>
          <p:nvPr>
            <p:ph type="title"/>
          </p:nvPr>
        </p:nvSpPr>
        <p:spPr>
          <a:xfrm>
            <a:off x="311700" y="318575"/>
            <a:ext cx="335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Acronyms</a:t>
            </a:r>
            <a:endParaRPr b="1" sz="2300">
              <a:solidFill>
                <a:srgbClr val="B6D7A8"/>
              </a:solidFill>
            </a:endParaRPr>
          </a:p>
        </p:txBody>
      </p:sp>
      <p:pic>
        <p:nvPicPr>
          <p:cNvPr id="491" name="Google Shape;491;p32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2"/>
          <p:cNvSpPr txBox="1"/>
          <p:nvPr>
            <p:ph idx="1" type="body"/>
          </p:nvPr>
        </p:nvSpPr>
        <p:spPr>
          <a:xfrm>
            <a:off x="311700" y="1324650"/>
            <a:ext cx="8134800" cy="28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Stressors cause a variety of biological responses, and these physiological reactions can be measured using biomarkers including</a:t>
            </a:r>
            <a:endParaRPr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Heart Rate Variability (HRV)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Electrodermal Activity (EDA)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Heart Rate (HR) 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Hypothalamic-Pituitary-Adrenal (HPA) axis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Autonomic Nervous System (ANS)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Electrocardiogram (ECG)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Electroencephalography (EEG)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Photoplethysmography (PPG)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electrocardiogram (ECG)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respiration (RESP) 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3-axis accelerometer (ACC)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blood volume pulse (BVP),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skin temperature (TEMP),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electromyogram (EMG)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3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3"/>
          <p:cNvSpPr txBox="1"/>
          <p:nvPr/>
        </p:nvSpPr>
        <p:spPr>
          <a:xfrm>
            <a:off x="3167950" y="524700"/>
            <a:ext cx="25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That’s a wrap</a:t>
            </a:r>
            <a:endParaRPr sz="26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499" name="Google Shape;499;p33"/>
          <p:cNvGrpSpPr/>
          <p:nvPr/>
        </p:nvGrpSpPr>
        <p:grpSpPr>
          <a:xfrm>
            <a:off x="3764003" y="1166895"/>
            <a:ext cx="1449726" cy="1607258"/>
            <a:chOff x="4771669" y="2382383"/>
            <a:chExt cx="1749820" cy="2165533"/>
          </a:xfrm>
        </p:grpSpPr>
        <p:grpSp>
          <p:nvGrpSpPr>
            <p:cNvPr id="500" name="Google Shape;500;p33"/>
            <p:cNvGrpSpPr/>
            <p:nvPr/>
          </p:nvGrpSpPr>
          <p:grpSpPr>
            <a:xfrm>
              <a:off x="5361687" y="2973400"/>
              <a:ext cx="298911" cy="407807"/>
              <a:chOff x="6343437" y="4385762"/>
              <a:chExt cx="298911" cy="407807"/>
            </a:xfrm>
          </p:grpSpPr>
          <p:sp>
            <p:nvSpPr>
              <p:cNvPr id="501" name="Google Shape;501;p33"/>
              <p:cNvSpPr/>
              <p:nvPr/>
            </p:nvSpPr>
            <p:spPr>
              <a:xfrm>
                <a:off x="6343437" y="4408153"/>
                <a:ext cx="298911" cy="334471"/>
              </a:xfrm>
              <a:custGeom>
                <a:rect b="b" l="l" r="r" t="t"/>
                <a:pathLst>
                  <a:path extrusionOk="0" h="36897" w="36971">
                    <a:moveTo>
                      <a:pt x="18485" y="0"/>
                    </a:moveTo>
                    <a:cubicBezTo>
                      <a:pt x="8282" y="0"/>
                      <a:pt x="0" y="8282"/>
                      <a:pt x="0" y="18485"/>
                    </a:cubicBezTo>
                    <a:cubicBezTo>
                      <a:pt x="0" y="28615"/>
                      <a:pt x="8282" y="36897"/>
                      <a:pt x="18485" y="36897"/>
                    </a:cubicBezTo>
                    <a:cubicBezTo>
                      <a:pt x="28689" y="36897"/>
                      <a:pt x="36971" y="28615"/>
                      <a:pt x="36971" y="18485"/>
                    </a:cubicBezTo>
                    <a:cubicBezTo>
                      <a:pt x="36971" y="8282"/>
                      <a:pt x="28689" y="0"/>
                      <a:pt x="18485" y="0"/>
                    </a:cubicBezTo>
                    <a:close/>
                  </a:path>
                </a:pathLst>
              </a:custGeom>
              <a:solidFill>
                <a:srgbClr val="EAC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6350608" y="4622214"/>
                <a:ext cx="97449" cy="102480"/>
              </a:xfrm>
              <a:custGeom>
                <a:rect b="b" l="l" r="r" t="t"/>
                <a:pathLst>
                  <a:path extrusionOk="0" h="11305" w="12053">
                    <a:moveTo>
                      <a:pt x="9286" y="0"/>
                    </a:moveTo>
                    <a:cubicBezTo>
                      <a:pt x="9225" y="0"/>
                      <a:pt x="9160" y="15"/>
                      <a:pt x="9095" y="47"/>
                    </a:cubicBezTo>
                    <a:lnTo>
                      <a:pt x="6064" y="1748"/>
                    </a:lnTo>
                    <a:cubicBezTo>
                      <a:pt x="5990" y="1785"/>
                      <a:pt x="5934" y="1803"/>
                      <a:pt x="5879" y="1803"/>
                    </a:cubicBezTo>
                    <a:cubicBezTo>
                      <a:pt x="5823" y="1803"/>
                      <a:pt x="5768" y="1785"/>
                      <a:pt x="5694" y="1748"/>
                    </a:cubicBezTo>
                    <a:lnTo>
                      <a:pt x="2588" y="195"/>
                    </a:lnTo>
                    <a:cubicBezTo>
                      <a:pt x="2524" y="163"/>
                      <a:pt x="2459" y="148"/>
                      <a:pt x="2398" y="148"/>
                    </a:cubicBezTo>
                    <a:cubicBezTo>
                      <a:pt x="2181" y="148"/>
                      <a:pt x="2013" y="334"/>
                      <a:pt x="2071" y="565"/>
                    </a:cubicBezTo>
                    <a:lnTo>
                      <a:pt x="2736" y="4040"/>
                    </a:lnTo>
                    <a:cubicBezTo>
                      <a:pt x="2736" y="4188"/>
                      <a:pt x="2736" y="4262"/>
                      <a:pt x="2662" y="4336"/>
                    </a:cubicBezTo>
                    <a:lnTo>
                      <a:pt x="222" y="6850"/>
                    </a:lnTo>
                    <a:cubicBezTo>
                      <a:pt x="0" y="7072"/>
                      <a:pt x="74" y="7441"/>
                      <a:pt x="444" y="7515"/>
                    </a:cubicBezTo>
                    <a:lnTo>
                      <a:pt x="3845" y="7885"/>
                    </a:lnTo>
                    <a:cubicBezTo>
                      <a:pt x="3919" y="7885"/>
                      <a:pt x="4067" y="7959"/>
                      <a:pt x="4141" y="8107"/>
                    </a:cubicBezTo>
                    <a:lnTo>
                      <a:pt x="5768" y="11139"/>
                    </a:lnTo>
                    <a:cubicBezTo>
                      <a:pt x="5842" y="11249"/>
                      <a:pt x="5971" y="11305"/>
                      <a:pt x="6101" y="11305"/>
                    </a:cubicBezTo>
                    <a:cubicBezTo>
                      <a:pt x="6230" y="11305"/>
                      <a:pt x="6359" y="11249"/>
                      <a:pt x="6433" y="11139"/>
                    </a:cubicBezTo>
                    <a:lnTo>
                      <a:pt x="7912" y="7959"/>
                    </a:lnTo>
                    <a:cubicBezTo>
                      <a:pt x="7912" y="7811"/>
                      <a:pt x="8060" y="7737"/>
                      <a:pt x="8134" y="7737"/>
                    </a:cubicBezTo>
                    <a:lnTo>
                      <a:pt x="11609" y="7146"/>
                    </a:lnTo>
                    <a:cubicBezTo>
                      <a:pt x="11905" y="7146"/>
                      <a:pt x="12053" y="6776"/>
                      <a:pt x="11831" y="6554"/>
                    </a:cubicBezTo>
                    <a:lnTo>
                      <a:pt x="9243" y="4188"/>
                    </a:lnTo>
                    <a:cubicBezTo>
                      <a:pt x="9169" y="4114"/>
                      <a:pt x="9095" y="3966"/>
                      <a:pt x="9095" y="3892"/>
                    </a:cubicBezTo>
                    <a:lnTo>
                      <a:pt x="9613" y="417"/>
                    </a:lnTo>
                    <a:cubicBezTo>
                      <a:pt x="9670" y="186"/>
                      <a:pt x="9503" y="0"/>
                      <a:pt x="9286" y="0"/>
                    </a:cubicBez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6476750" y="4385762"/>
                <a:ext cx="59190" cy="64788"/>
              </a:xfrm>
              <a:custGeom>
                <a:rect b="b" l="l" r="r" t="t"/>
                <a:pathLst>
                  <a:path extrusionOk="0" h="7147" w="7321">
                    <a:moveTo>
                      <a:pt x="3933" y="1"/>
                    </a:moveTo>
                    <a:cubicBezTo>
                      <a:pt x="3867" y="1"/>
                      <a:pt x="3804" y="37"/>
                      <a:pt x="3771" y="104"/>
                    </a:cubicBezTo>
                    <a:lnTo>
                      <a:pt x="2588" y="1952"/>
                    </a:lnTo>
                    <a:cubicBezTo>
                      <a:pt x="2588" y="2026"/>
                      <a:pt x="2514" y="2026"/>
                      <a:pt x="2440" y="2026"/>
                    </a:cubicBezTo>
                    <a:lnTo>
                      <a:pt x="296" y="2100"/>
                    </a:lnTo>
                    <a:cubicBezTo>
                      <a:pt x="148" y="2100"/>
                      <a:pt x="0" y="2322"/>
                      <a:pt x="148" y="2470"/>
                    </a:cubicBezTo>
                    <a:lnTo>
                      <a:pt x="1479" y="4097"/>
                    </a:lnTo>
                    <a:cubicBezTo>
                      <a:pt x="1479" y="4171"/>
                      <a:pt x="1479" y="4245"/>
                      <a:pt x="1479" y="4319"/>
                    </a:cubicBezTo>
                    <a:lnTo>
                      <a:pt x="887" y="6389"/>
                    </a:lnTo>
                    <a:cubicBezTo>
                      <a:pt x="827" y="6510"/>
                      <a:pt x="964" y="6630"/>
                      <a:pt x="1096" y="6630"/>
                    </a:cubicBezTo>
                    <a:cubicBezTo>
                      <a:pt x="1126" y="6630"/>
                      <a:pt x="1156" y="6624"/>
                      <a:pt x="1183" y="6611"/>
                    </a:cubicBezTo>
                    <a:lnTo>
                      <a:pt x="3179" y="5871"/>
                    </a:lnTo>
                    <a:cubicBezTo>
                      <a:pt x="3216" y="5834"/>
                      <a:pt x="3253" y="5816"/>
                      <a:pt x="3290" y="5816"/>
                    </a:cubicBezTo>
                    <a:cubicBezTo>
                      <a:pt x="3327" y="5816"/>
                      <a:pt x="3364" y="5834"/>
                      <a:pt x="3401" y="5871"/>
                    </a:cubicBezTo>
                    <a:lnTo>
                      <a:pt x="5176" y="7054"/>
                    </a:lnTo>
                    <a:cubicBezTo>
                      <a:pt x="5198" y="7119"/>
                      <a:pt x="5245" y="7146"/>
                      <a:pt x="5298" y="7146"/>
                    </a:cubicBezTo>
                    <a:cubicBezTo>
                      <a:pt x="5428" y="7146"/>
                      <a:pt x="5598" y="6989"/>
                      <a:pt x="5546" y="6833"/>
                    </a:cubicBezTo>
                    <a:lnTo>
                      <a:pt x="5398" y="4688"/>
                    </a:lnTo>
                    <a:cubicBezTo>
                      <a:pt x="5398" y="4614"/>
                      <a:pt x="5398" y="4540"/>
                      <a:pt x="5472" y="4540"/>
                    </a:cubicBezTo>
                    <a:lnTo>
                      <a:pt x="7172" y="3210"/>
                    </a:lnTo>
                    <a:cubicBezTo>
                      <a:pt x="7320" y="3136"/>
                      <a:pt x="7246" y="2914"/>
                      <a:pt x="7098" y="2840"/>
                    </a:cubicBezTo>
                    <a:lnTo>
                      <a:pt x="5028" y="2322"/>
                    </a:lnTo>
                    <a:cubicBezTo>
                      <a:pt x="4954" y="2248"/>
                      <a:pt x="4880" y="2248"/>
                      <a:pt x="4880" y="2174"/>
                    </a:cubicBezTo>
                    <a:lnTo>
                      <a:pt x="4141" y="178"/>
                    </a:lnTo>
                    <a:cubicBezTo>
                      <a:pt x="4100" y="56"/>
                      <a:pt x="4014" y="1"/>
                      <a:pt x="3933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6529351" y="4611372"/>
                <a:ext cx="77729" cy="86217"/>
              </a:xfrm>
              <a:custGeom>
                <a:rect b="b" l="l" r="r" t="t"/>
                <a:pathLst>
                  <a:path extrusionOk="0" h="9511" w="9614">
                    <a:moveTo>
                      <a:pt x="6763" y="1"/>
                    </a:moveTo>
                    <a:cubicBezTo>
                      <a:pt x="6705" y="1"/>
                      <a:pt x="6644" y="19"/>
                      <a:pt x="6582" y="60"/>
                    </a:cubicBezTo>
                    <a:lnTo>
                      <a:pt x="4289" y="1835"/>
                    </a:lnTo>
                    <a:lnTo>
                      <a:pt x="4068" y="1835"/>
                    </a:lnTo>
                    <a:lnTo>
                      <a:pt x="1258" y="874"/>
                    </a:lnTo>
                    <a:cubicBezTo>
                      <a:pt x="1228" y="864"/>
                      <a:pt x="1198" y="859"/>
                      <a:pt x="1169" y="859"/>
                    </a:cubicBezTo>
                    <a:cubicBezTo>
                      <a:pt x="982" y="859"/>
                      <a:pt x="824" y="1051"/>
                      <a:pt x="888" y="1243"/>
                    </a:cubicBezTo>
                    <a:lnTo>
                      <a:pt x="1849" y="3979"/>
                    </a:lnTo>
                    <a:cubicBezTo>
                      <a:pt x="1849" y="4053"/>
                      <a:pt x="1849" y="4127"/>
                      <a:pt x="1849" y="4201"/>
                    </a:cubicBezTo>
                    <a:lnTo>
                      <a:pt x="149" y="6567"/>
                    </a:lnTo>
                    <a:cubicBezTo>
                      <a:pt x="1" y="6715"/>
                      <a:pt x="149" y="7011"/>
                      <a:pt x="371" y="7011"/>
                    </a:cubicBezTo>
                    <a:lnTo>
                      <a:pt x="3254" y="6937"/>
                    </a:lnTo>
                    <a:cubicBezTo>
                      <a:pt x="3328" y="6937"/>
                      <a:pt x="3476" y="7011"/>
                      <a:pt x="3476" y="7085"/>
                    </a:cubicBezTo>
                    <a:lnTo>
                      <a:pt x="5177" y="9377"/>
                    </a:lnTo>
                    <a:cubicBezTo>
                      <a:pt x="5239" y="9470"/>
                      <a:pt x="5327" y="9511"/>
                      <a:pt x="5413" y="9511"/>
                    </a:cubicBezTo>
                    <a:cubicBezTo>
                      <a:pt x="5533" y="9511"/>
                      <a:pt x="5651" y="9432"/>
                      <a:pt x="5694" y="9303"/>
                    </a:cubicBezTo>
                    <a:lnTo>
                      <a:pt x="6508" y="6493"/>
                    </a:lnTo>
                    <a:cubicBezTo>
                      <a:pt x="6508" y="6419"/>
                      <a:pt x="6582" y="6345"/>
                      <a:pt x="6729" y="6345"/>
                    </a:cubicBezTo>
                    <a:lnTo>
                      <a:pt x="9465" y="5384"/>
                    </a:lnTo>
                    <a:cubicBezTo>
                      <a:pt x="9613" y="5310"/>
                      <a:pt x="9613" y="5162"/>
                      <a:pt x="9539" y="5014"/>
                    </a:cubicBezTo>
                    <a:lnTo>
                      <a:pt x="7173" y="3388"/>
                    </a:lnTo>
                    <a:cubicBezTo>
                      <a:pt x="7099" y="3388"/>
                      <a:pt x="7025" y="3240"/>
                      <a:pt x="7025" y="3166"/>
                    </a:cubicBezTo>
                    <a:lnTo>
                      <a:pt x="7025" y="282"/>
                    </a:lnTo>
                    <a:cubicBezTo>
                      <a:pt x="7025" y="122"/>
                      <a:pt x="6910" y="1"/>
                      <a:pt x="6763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6378105" y="4399432"/>
                <a:ext cx="90875" cy="136746"/>
              </a:xfrm>
              <a:custGeom>
                <a:rect b="b" l="l" r="r" t="t"/>
                <a:pathLst>
                  <a:path extrusionOk="0" h="15085" w="11240">
                    <a:moveTo>
                      <a:pt x="1332" y="1"/>
                    </a:moveTo>
                    <a:lnTo>
                      <a:pt x="1" y="1258"/>
                    </a:lnTo>
                    <a:lnTo>
                      <a:pt x="9909" y="15085"/>
                    </a:lnTo>
                    <a:lnTo>
                      <a:pt x="11240" y="1382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6532941" y="4444340"/>
                <a:ext cx="35873" cy="83126"/>
              </a:xfrm>
              <a:custGeom>
                <a:rect b="b" l="l" r="r" t="t"/>
                <a:pathLst>
                  <a:path extrusionOk="0" h="9170" w="4437">
                    <a:moveTo>
                      <a:pt x="2588" y="1"/>
                    </a:moveTo>
                    <a:lnTo>
                      <a:pt x="0" y="8652"/>
                    </a:lnTo>
                    <a:lnTo>
                      <a:pt x="1775" y="9170"/>
                    </a:lnTo>
                    <a:lnTo>
                      <a:pt x="4437" y="592"/>
                    </a:lnTo>
                    <a:lnTo>
                      <a:pt x="2588" y="1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6489298" y="4653470"/>
                <a:ext cx="17941" cy="140100"/>
              </a:xfrm>
              <a:custGeom>
                <a:rect b="b" l="l" r="r" t="t"/>
                <a:pathLst>
                  <a:path extrusionOk="0" h="15455" w="2219">
                    <a:moveTo>
                      <a:pt x="2071" y="1"/>
                    </a:moveTo>
                    <a:lnTo>
                      <a:pt x="1" y="149"/>
                    </a:lnTo>
                    <a:lnTo>
                      <a:pt x="149" y="15454"/>
                    </a:lnTo>
                    <a:lnTo>
                      <a:pt x="2219" y="15307"/>
                    </a:lnTo>
                    <a:lnTo>
                      <a:pt x="2071" y="1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33"/>
            <p:cNvGrpSpPr/>
            <p:nvPr/>
          </p:nvGrpSpPr>
          <p:grpSpPr>
            <a:xfrm>
              <a:off x="4771669" y="2382383"/>
              <a:ext cx="1749820" cy="2165533"/>
              <a:chOff x="4390669" y="2382383"/>
              <a:chExt cx="1749820" cy="2165533"/>
            </a:xfrm>
          </p:grpSpPr>
          <p:sp>
            <p:nvSpPr>
              <p:cNvPr id="509" name="Google Shape;509;p33"/>
              <p:cNvSpPr/>
              <p:nvPr/>
            </p:nvSpPr>
            <p:spPr>
              <a:xfrm>
                <a:off x="5770469" y="3632130"/>
                <a:ext cx="370020" cy="132281"/>
              </a:xfrm>
              <a:custGeom>
                <a:rect b="b" l="l" r="r" t="t"/>
                <a:pathLst>
                  <a:path extrusionOk="0" h="5267" w="15185">
                    <a:moveTo>
                      <a:pt x="0" y="0"/>
                    </a:moveTo>
                    <a:lnTo>
                      <a:pt x="0" y="5266"/>
                    </a:lnTo>
                    <a:lnTo>
                      <a:pt x="15185" y="5266"/>
                    </a:lnTo>
                    <a:lnTo>
                      <a:pt x="15185" y="0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5456715" y="4456396"/>
                <a:ext cx="196012" cy="69769"/>
              </a:xfrm>
              <a:custGeom>
                <a:rect b="b" l="l" r="r" t="t"/>
                <a:pathLst>
                  <a:path extrusionOk="0" h="2778" w="8044">
                    <a:moveTo>
                      <a:pt x="5230" y="0"/>
                    </a:moveTo>
                    <a:cubicBezTo>
                      <a:pt x="5230" y="0"/>
                      <a:pt x="4040" y="1118"/>
                      <a:pt x="1263" y="1804"/>
                    </a:cubicBezTo>
                    <a:cubicBezTo>
                      <a:pt x="650" y="1984"/>
                      <a:pt x="1" y="1768"/>
                      <a:pt x="1" y="2778"/>
                    </a:cubicBezTo>
                    <a:lnTo>
                      <a:pt x="3355" y="2778"/>
                    </a:lnTo>
                    <a:lnTo>
                      <a:pt x="6132" y="2273"/>
                    </a:lnTo>
                    <a:lnTo>
                      <a:pt x="6132" y="2778"/>
                    </a:lnTo>
                    <a:lnTo>
                      <a:pt x="7611" y="2778"/>
                    </a:lnTo>
                    <a:cubicBezTo>
                      <a:pt x="7611" y="2778"/>
                      <a:pt x="8043" y="325"/>
                      <a:pt x="7178" y="0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5584156" y="4412924"/>
                <a:ext cx="62430" cy="51209"/>
              </a:xfrm>
              <a:custGeom>
                <a:rect b="b" l="l" r="r" t="t"/>
                <a:pathLst>
                  <a:path extrusionOk="0" h="2039" w="2562">
                    <a:moveTo>
                      <a:pt x="181" y="0"/>
                    </a:moveTo>
                    <a:lnTo>
                      <a:pt x="0" y="1731"/>
                    </a:lnTo>
                    <a:cubicBezTo>
                      <a:pt x="284" y="1940"/>
                      <a:pt x="618" y="2039"/>
                      <a:pt x="955" y="2039"/>
                    </a:cubicBezTo>
                    <a:cubicBezTo>
                      <a:pt x="1259" y="2039"/>
                      <a:pt x="1566" y="1958"/>
                      <a:pt x="1840" y="1803"/>
                    </a:cubicBezTo>
                    <a:lnTo>
                      <a:pt x="1948" y="1731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7B5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5781897" y="4456396"/>
                <a:ext cx="196012" cy="69769"/>
              </a:xfrm>
              <a:custGeom>
                <a:rect b="b" l="l" r="r" t="t"/>
                <a:pathLst>
                  <a:path extrusionOk="0" h="2778" w="8044">
                    <a:moveTo>
                      <a:pt x="5230" y="0"/>
                    </a:moveTo>
                    <a:cubicBezTo>
                      <a:pt x="5230" y="0"/>
                      <a:pt x="4004" y="1118"/>
                      <a:pt x="1263" y="1804"/>
                    </a:cubicBezTo>
                    <a:cubicBezTo>
                      <a:pt x="650" y="1984"/>
                      <a:pt x="0" y="1768"/>
                      <a:pt x="0" y="2778"/>
                    </a:cubicBezTo>
                    <a:lnTo>
                      <a:pt x="3355" y="2778"/>
                    </a:lnTo>
                    <a:lnTo>
                      <a:pt x="6132" y="2273"/>
                    </a:lnTo>
                    <a:lnTo>
                      <a:pt x="6132" y="2778"/>
                    </a:lnTo>
                    <a:lnTo>
                      <a:pt x="7610" y="2778"/>
                    </a:lnTo>
                    <a:cubicBezTo>
                      <a:pt x="7610" y="2778"/>
                      <a:pt x="8043" y="325"/>
                      <a:pt x="7178" y="0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5586788" y="3306050"/>
                <a:ext cx="249621" cy="1116889"/>
              </a:xfrm>
              <a:custGeom>
                <a:rect b="b" l="l" r="r" t="t"/>
                <a:pathLst>
                  <a:path extrusionOk="0" h="44471" w="10244">
                    <a:moveTo>
                      <a:pt x="1371" y="0"/>
                    </a:moveTo>
                    <a:lnTo>
                      <a:pt x="0" y="44471"/>
                    </a:lnTo>
                    <a:lnTo>
                      <a:pt x="2597" y="44471"/>
                    </a:lnTo>
                    <a:lnTo>
                      <a:pt x="10244" y="8259"/>
                    </a:lnTo>
                    <a:lnTo>
                      <a:pt x="5194" y="0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5683453" y="3306050"/>
                <a:ext cx="288292" cy="1116889"/>
              </a:xfrm>
              <a:custGeom>
                <a:rect b="b" l="l" r="r" t="t"/>
                <a:pathLst>
                  <a:path extrusionOk="0" h="44471" w="11831">
                    <a:moveTo>
                      <a:pt x="1" y="0"/>
                    </a:moveTo>
                    <a:lnTo>
                      <a:pt x="8982" y="44471"/>
                    </a:lnTo>
                    <a:lnTo>
                      <a:pt x="11831" y="44471"/>
                    </a:lnTo>
                    <a:lnTo>
                      <a:pt x="10641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5868011" y="3506158"/>
                <a:ext cx="150323" cy="148656"/>
              </a:xfrm>
              <a:custGeom>
                <a:rect b="b" l="l" r="r" t="t"/>
                <a:pathLst>
                  <a:path extrusionOk="0" h="5919" w="6169">
                    <a:moveTo>
                      <a:pt x="4026" y="5811"/>
                    </a:moveTo>
                    <a:cubicBezTo>
                      <a:pt x="3812" y="5871"/>
                      <a:pt x="3587" y="5907"/>
                      <a:pt x="3355" y="5918"/>
                    </a:cubicBezTo>
                    <a:cubicBezTo>
                      <a:pt x="3587" y="5912"/>
                      <a:pt x="3812" y="5875"/>
                      <a:pt x="4026" y="5811"/>
                    </a:cubicBezTo>
                    <a:close/>
                    <a:moveTo>
                      <a:pt x="3224" y="0"/>
                    </a:moveTo>
                    <a:cubicBezTo>
                      <a:pt x="1588" y="0"/>
                      <a:pt x="253" y="1309"/>
                      <a:pt x="253" y="2960"/>
                    </a:cubicBezTo>
                    <a:cubicBezTo>
                      <a:pt x="253" y="4598"/>
                      <a:pt x="1623" y="5919"/>
                      <a:pt x="3288" y="5919"/>
                    </a:cubicBezTo>
                    <a:cubicBezTo>
                      <a:pt x="3310" y="5919"/>
                      <a:pt x="3333" y="5918"/>
                      <a:pt x="3355" y="5918"/>
                    </a:cubicBezTo>
                    <a:cubicBezTo>
                      <a:pt x="1119" y="5918"/>
                      <a:pt x="1" y="3213"/>
                      <a:pt x="1552" y="1626"/>
                    </a:cubicBezTo>
                    <a:cubicBezTo>
                      <a:pt x="2062" y="1128"/>
                      <a:pt x="2687" y="905"/>
                      <a:pt x="3300" y="905"/>
                    </a:cubicBezTo>
                    <a:cubicBezTo>
                      <a:pt x="4597" y="905"/>
                      <a:pt x="5844" y="1900"/>
                      <a:pt x="5844" y="3393"/>
                    </a:cubicBezTo>
                    <a:cubicBezTo>
                      <a:pt x="5844" y="4532"/>
                      <a:pt x="5072" y="5496"/>
                      <a:pt x="4026" y="5811"/>
                    </a:cubicBezTo>
                    <a:lnTo>
                      <a:pt x="4026" y="5811"/>
                    </a:lnTo>
                    <a:cubicBezTo>
                      <a:pt x="5275" y="5460"/>
                      <a:pt x="6168" y="4315"/>
                      <a:pt x="6168" y="2960"/>
                    </a:cubicBezTo>
                    <a:cubicBezTo>
                      <a:pt x="6168" y="1373"/>
                      <a:pt x="4942" y="39"/>
                      <a:pt x="3355" y="3"/>
                    </a:cubicBezTo>
                    <a:cubicBezTo>
                      <a:pt x="3311" y="1"/>
                      <a:pt x="3268" y="0"/>
                      <a:pt x="3224" y="0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5753777" y="2580507"/>
                <a:ext cx="82630" cy="143130"/>
              </a:xfrm>
              <a:custGeom>
                <a:rect b="b" l="l" r="r" t="t"/>
                <a:pathLst>
                  <a:path extrusionOk="0" h="5699" w="3391">
                    <a:moveTo>
                      <a:pt x="3391" y="0"/>
                    </a:moveTo>
                    <a:lnTo>
                      <a:pt x="36" y="2128"/>
                    </a:lnTo>
                    <a:lnTo>
                      <a:pt x="0" y="5699"/>
                    </a:lnTo>
                    <a:lnTo>
                      <a:pt x="3174" y="5519"/>
                    </a:lnTo>
                    <a:lnTo>
                      <a:pt x="3391" y="0"/>
                    </a:lnTo>
                    <a:close/>
                  </a:path>
                </a:pathLst>
              </a:custGeom>
              <a:solidFill>
                <a:srgbClr val="ED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5685207" y="2441928"/>
                <a:ext cx="152078" cy="201096"/>
              </a:xfrm>
              <a:custGeom>
                <a:rect b="b" l="l" r="r" t="t"/>
                <a:pathLst>
                  <a:path extrusionOk="0" h="8007" w="6241">
                    <a:moveTo>
                      <a:pt x="3499" y="0"/>
                    </a:moveTo>
                    <a:lnTo>
                      <a:pt x="1444" y="866"/>
                    </a:lnTo>
                    <a:cubicBezTo>
                      <a:pt x="1444" y="866"/>
                      <a:pt x="1" y="5879"/>
                      <a:pt x="1263" y="7755"/>
                    </a:cubicBezTo>
                    <a:cubicBezTo>
                      <a:pt x="1588" y="7935"/>
                      <a:pt x="1949" y="8007"/>
                      <a:pt x="2345" y="8007"/>
                    </a:cubicBezTo>
                    <a:cubicBezTo>
                      <a:pt x="3283" y="8007"/>
                      <a:pt x="4221" y="7755"/>
                      <a:pt x="5050" y="7286"/>
                    </a:cubicBezTo>
                    <a:cubicBezTo>
                      <a:pt x="5808" y="6781"/>
                      <a:pt x="6241" y="5915"/>
                      <a:pt x="6205" y="4977"/>
                    </a:cubicBezTo>
                    <a:lnTo>
                      <a:pt x="6060" y="1623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rgbClr val="F9B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5816157" y="2529902"/>
                <a:ext cx="42229" cy="32373"/>
              </a:xfrm>
              <a:custGeom>
                <a:rect b="b" l="l" r="r" t="t"/>
                <a:pathLst>
                  <a:path extrusionOk="0" h="1289" w="1733">
                    <a:moveTo>
                      <a:pt x="993" y="1"/>
                    </a:moveTo>
                    <a:cubicBezTo>
                      <a:pt x="775" y="1"/>
                      <a:pt x="563" y="83"/>
                      <a:pt x="398" y="248"/>
                    </a:cubicBezTo>
                    <a:cubicBezTo>
                      <a:pt x="73" y="537"/>
                      <a:pt x="1" y="933"/>
                      <a:pt x="253" y="1150"/>
                    </a:cubicBezTo>
                    <a:cubicBezTo>
                      <a:pt x="393" y="1242"/>
                      <a:pt x="552" y="1289"/>
                      <a:pt x="713" y="1289"/>
                    </a:cubicBezTo>
                    <a:cubicBezTo>
                      <a:pt x="929" y="1289"/>
                      <a:pt x="1150" y="1206"/>
                      <a:pt x="1335" y="1042"/>
                    </a:cubicBezTo>
                    <a:cubicBezTo>
                      <a:pt x="1660" y="789"/>
                      <a:pt x="1732" y="392"/>
                      <a:pt x="1480" y="140"/>
                    </a:cubicBezTo>
                    <a:cubicBezTo>
                      <a:pt x="1325" y="47"/>
                      <a:pt x="1157" y="1"/>
                      <a:pt x="993" y="1"/>
                    </a:cubicBezTo>
                    <a:close/>
                  </a:path>
                </a:pathLst>
              </a:custGeom>
              <a:solidFill>
                <a:srgbClr val="F7B5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4676279" y="2904226"/>
                <a:ext cx="226788" cy="334858"/>
              </a:xfrm>
              <a:custGeom>
                <a:rect b="b" l="l" r="r" t="t"/>
                <a:pathLst>
                  <a:path extrusionOk="0" h="13333" w="9307">
                    <a:moveTo>
                      <a:pt x="1235" y="1"/>
                    </a:moveTo>
                    <a:cubicBezTo>
                      <a:pt x="538" y="1"/>
                      <a:pt x="1" y="203"/>
                      <a:pt x="1" y="203"/>
                    </a:cubicBezTo>
                    <a:cubicBezTo>
                      <a:pt x="1" y="203"/>
                      <a:pt x="108" y="13332"/>
                      <a:pt x="3516" y="13332"/>
                    </a:cubicBezTo>
                    <a:cubicBezTo>
                      <a:pt x="3534" y="13332"/>
                      <a:pt x="3553" y="13332"/>
                      <a:pt x="3572" y="13331"/>
                    </a:cubicBezTo>
                    <a:cubicBezTo>
                      <a:pt x="7034" y="13151"/>
                      <a:pt x="9306" y="2691"/>
                      <a:pt x="9306" y="2691"/>
                    </a:cubicBezTo>
                    <a:lnTo>
                      <a:pt x="7900" y="2259"/>
                    </a:lnTo>
                    <a:lnTo>
                      <a:pt x="4545" y="8606"/>
                    </a:lnTo>
                    <a:cubicBezTo>
                      <a:pt x="4545" y="8606"/>
                      <a:pt x="5050" y="6551"/>
                      <a:pt x="4185" y="2727"/>
                    </a:cubicBezTo>
                    <a:cubicBezTo>
                      <a:pt x="3687" y="455"/>
                      <a:pt x="2280" y="1"/>
                      <a:pt x="1235" y="1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4852065" y="2860176"/>
                <a:ext cx="76490" cy="111661"/>
              </a:xfrm>
              <a:custGeom>
                <a:rect b="b" l="l" r="r" t="t"/>
                <a:pathLst>
                  <a:path extrusionOk="0" h="4446" w="3139">
                    <a:moveTo>
                      <a:pt x="1335" y="0"/>
                    </a:moveTo>
                    <a:cubicBezTo>
                      <a:pt x="1236" y="0"/>
                      <a:pt x="1137" y="27"/>
                      <a:pt x="1046" y="81"/>
                    </a:cubicBezTo>
                    <a:cubicBezTo>
                      <a:pt x="469" y="478"/>
                      <a:pt x="0" y="1740"/>
                      <a:pt x="0" y="1740"/>
                    </a:cubicBezTo>
                    <a:lnTo>
                      <a:pt x="650" y="4265"/>
                    </a:lnTo>
                    <a:lnTo>
                      <a:pt x="2092" y="4445"/>
                    </a:lnTo>
                    <a:lnTo>
                      <a:pt x="2561" y="2642"/>
                    </a:lnTo>
                    <a:lnTo>
                      <a:pt x="3066" y="1668"/>
                    </a:lnTo>
                    <a:cubicBezTo>
                      <a:pt x="3138" y="1560"/>
                      <a:pt x="3138" y="1380"/>
                      <a:pt x="3102" y="1235"/>
                    </a:cubicBezTo>
                    <a:cubicBezTo>
                      <a:pt x="2958" y="983"/>
                      <a:pt x="2020" y="334"/>
                      <a:pt x="1623" y="81"/>
                    </a:cubicBezTo>
                    <a:cubicBezTo>
                      <a:pt x="1533" y="27"/>
                      <a:pt x="1434" y="0"/>
                      <a:pt x="1335" y="0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4418789" y="2825971"/>
                <a:ext cx="367389" cy="548060"/>
              </a:xfrm>
              <a:custGeom>
                <a:rect b="b" l="l" r="r" t="t"/>
                <a:pathLst>
                  <a:path extrusionOk="0" h="21822" w="15077">
                    <a:moveTo>
                      <a:pt x="7430" y="1"/>
                    </a:moveTo>
                    <a:cubicBezTo>
                      <a:pt x="0" y="1119"/>
                      <a:pt x="6168" y="15870"/>
                      <a:pt x="5843" y="21821"/>
                    </a:cubicBezTo>
                    <a:lnTo>
                      <a:pt x="12984" y="21821"/>
                    </a:lnTo>
                    <a:cubicBezTo>
                      <a:pt x="12984" y="21821"/>
                      <a:pt x="12768" y="13850"/>
                      <a:pt x="14680" y="9703"/>
                    </a:cubicBezTo>
                    <a:cubicBezTo>
                      <a:pt x="15076" y="8765"/>
                      <a:pt x="15076" y="7683"/>
                      <a:pt x="14680" y="6745"/>
                    </a:cubicBezTo>
                    <a:cubicBezTo>
                      <a:pt x="13598" y="4220"/>
                      <a:pt x="10460" y="325"/>
                      <a:pt x="10460" y="325"/>
                    </a:cubicBezTo>
                    <a:cubicBezTo>
                      <a:pt x="10460" y="325"/>
                      <a:pt x="9883" y="1"/>
                      <a:pt x="7430" y="1"/>
                    </a:cubicBez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>
                <a:off x="4766803" y="4429223"/>
                <a:ext cx="119571" cy="93654"/>
              </a:xfrm>
              <a:custGeom>
                <a:rect b="b" l="l" r="r" t="t"/>
                <a:pathLst>
                  <a:path extrusionOk="0" h="3729" w="4907">
                    <a:moveTo>
                      <a:pt x="1" y="0"/>
                    </a:moveTo>
                    <a:lnTo>
                      <a:pt x="109" y="1118"/>
                    </a:lnTo>
                    <a:cubicBezTo>
                      <a:pt x="217" y="1696"/>
                      <a:pt x="506" y="2237"/>
                      <a:pt x="1011" y="2597"/>
                    </a:cubicBezTo>
                    <a:cubicBezTo>
                      <a:pt x="1691" y="3101"/>
                      <a:pt x="2724" y="3729"/>
                      <a:pt x="3703" y="3729"/>
                    </a:cubicBezTo>
                    <a:cubicBezTo>
                      <a:pt x="4125" y="3729"/>
                      <a:pt x="4537" y="3612"/>
                      <a:pt x="4906" y="3319"/>
                    </a:cubicBezTo>
                    <a:cubicBezTo>
                      <a:pt x="4257" y="3102"/>
                      <a:pt x="3608" y="2850"/>
                      <a:pt x="3031" y="2453"/>
                    </a:cubicBezTo>
                    <a:cubicBezTo>
                      <a:pt x="2706" y="2237"/>
                      <a:pt x="2453" y="1876"/>
                      <a:pt x="2345" y="1479"/>
                    </a:cubicBezTo>
                    <a:lnTo>
                      <a:pt x="1912" y="0"/>
                    </a:lnTo>
                    <a:close/>
                  </a:path>
                </a:pathLst>
              </a:custGeom>
              <a:solidFill>
                <a:srgbClr val="F7B5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4747480" y="4449138"/>
                <a:ext cx="182829" cy="98777"/>
              </a:xfrm>
              <a:custGeom>
                <a:rect b="b" l="l" r="r" t="t"/>
                <a:pathLst>
                  <a:path extrusionOk="0" h="3933" w="7503">
                    <a:moveTo>
                      <a:pt x="830" y="1"/>
                    </a:moveTo>
                    <a:cubicBezTo>
                      <a:pt x="830" y="1"/>
                      <a:pt x="0" y="614"/>
                      <a:pt x="73" y="1371"/>
                    </a:cubicBezTo>
                    <a:cubicBezTo>
                      <a:pt x="145" y="2129"/>
                      <a:pt x="181" y="3932"/>
                      <a:pt x="181" y="3932"/>
                    </a:cubicBezTo>
                    <a:lnTo>
                      <a:pt x="974" y="3932"/>
                    </a:lnTo>
                    <a:lnTo>
                      <a:pt x="1082" y="2273"/>
                    </a:lnTo>
                    <a:cubicBezTo>
                      <a:pt x="1082" y="2270"/>
                      <a:pt x="1084" y="2268"/>
                      <a:pt x="1086" y="2268"/>
                    </a:cubicBezTo>
                    <a:cubicBezTo>
                      <a:pt x="1173" y="2268"/>
                      <a:pt x="2642" y="3932"/>
                      <a:pt x="2922" y="3932"/>
                    </a:cubicBezTo>
                    <a:lnTo>
                      <a:pt x="7142" y="3932"/>
                    </a:lnTo>
                    <a:cubicBezTo>
                      <a:pt x="7142" y="3932"/>
                      <a:pt x="7502" y="2814"/>
                      <a:pt x="5086" y="2453"/>
                    </a:cubicBezTo>
                    <a:cubicBezTo>
                      <a:pt x="2633" y="2093"/>
                      <a:pt x="830" y="1"/>
                      <a:pt x="830" y="1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4505781" y="3373983"/>
                <a:ext cx="312903" cy="1058924"/>
              </a:xfrm>
              <a:custGeom>
                <a:rect b="b" l="l" r="r" t="t"/>
                <a:pathLst>
                  <a:path extrusionOk="0" h="42163" w="12841">
                    <a:moveTo>
                      <a:pt x="6385" y="0"/>
                    </a:moveTo>
                    <a:lnTo>
                      <a:pt x="2742" y="4364"/>
                    </a:lnTo>
                    <a:cubicBezTo>
                      <a:pt x="2742" y="4364"/>
                      <a:pt x="1" y="15545"/>
                      <a:pt x="5411" y="22614"/>
                    </a:cubicBezTo>
                    <a:cubicBezTo>
                      <a:pt x="6132" y="23552"/>
                      <a:pt x="6060" y="24778"/>
                      <a:pt x="6060" y="26005"/>
                    </a:cubicBezTo>
                    <a:cubicBezTo>
                      <a:pt x="6168" y="33326"/>
                      <a:pt x="10496" y="42163"/>
                      <a:pt x="10496" y="42163"/>
                    </a:cubicBezTo>
                    <a:lnTo>
                      <a:pt x="12841" y="42127"/>
                    </a:lnTo>
                    <a:lnTo>
                      <a:pt x="9414" y="0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4458337" y="4429223"/>
                <a:ext cx="127466" cy="93654"/>
              </a:xfrm>
              <a:custGeom>
                <a:rect b="b" l="l" r="r" t="t"/>
                <a:pathLst>
                  <a:path extrusionOk="0" h="3729" w="5231">
                    <a:moveTo>
                      <a:pt x="0" y="0"/>
                    </a:moveTo>
                    <a:lnTo>
                      <a:pt x="217" y="1118"/>
                    </a:lnTo>
                    <a:cubicBezTo>
                      <a:pt x="361" y="1696"/>
                      <a:pt x="722" y="2237"/>
                      <a:pt x="1227" y="2597"/>
                    </a:cubicBezTo>
                    <a:cubicBezTo>
                      <a:pt x="1957" y="3101"/>
                      <a:pt x="3058" y="3729"/>
                      <a:pt x="4049" y="3729"/>
                    </a:cubicBezTo>
                    <a:cubicBezTo>
                      <a:pt x="4476" y="3729"/>
                      <a:pt x="4882" y="3612"/>
                      <a:pt x="5230" y="3319"/>
                    </a:cubicBezTo>
                    <a:cubicBezTo>
                      <a:pt x="4545" y="3102"/>
                      <a:pt x="3860" y="2814"/>
                      <a:pt x="3282" y="2453"/>
                    </a:cubicBezTo>
                    <a:cubicBezTo>
                      <a:pt x="2922" y="2237"/>
                      <a:pt x="2633" y="1876"/>
                      <a:pt x="2489" y="1479"/>
                    </a:cubicBezTo>
                    <a:lnTo>
                      <a:pt x="1912" y="0"/>
                    </a:lnTo>
                    <a:close/>
                  </a:path>
                </a:pathLst>
              </a:custGeom>
              <a:solidFill>
                <a:srgbClr val="F7B5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4442523" y="4449138"/>
                <a:ext cx="187216" cy="98777"/>
              </a:xfrm>
              <a:custGeom>
                <a:rect b="b" l="l" r="r" t="t"/>
                <a:pathLst>
                  <a:path extrusionOk="0" h="3933" w="7683">
                    <a:moveTo>
                      <a:pt x="758" y="1"/>
                    </a:moveTo>
                    <a:cubicBezTo>
                      <a:pt x="758" y="1"/>
                      <a:pt x="0" y="614"/>
                      <a:pt x="144" y="1371"/>
                    </a:cubicBezTo>
                    <a:cubicBezTo>
                      <a:pt x="289" y="2129"/>
                      <a:pt x="469" y="3932"/>
                      <a:pt x="469" y="3932"/>
                    </a:cubicBezTo>
                    <a:lnTo>
                      <a:pt x="1263" y="3932"/>
                    </a:lnTo>
                    <a:lnTo>
                      <a:pt x="1226" y="2273"/>
                    </a:lnTo>
                    <a:cubicBezTo>
                      <a:pt x="1226" y="2270"/>
                      <a:pt x="1228" y="2268"/>
                      <a:pt x="1231" y="2268"/>
                    </a:cubicBezTo>
                    <a:cubicBezTo>
                      <a:pt x="1326" y="2268"/>
                      <a:pt x="2930" y="3932"/>
                      <a:pt x="3210" y="3932"/>
                    </a:cubicBezTo>
                    <a:lnTo>
                      <a:pt x="7430" y="3932"/>
                    </a:lnTo>
                    <a:cubicBezTo>
                      <a:pt x="7430" y="3932"/>
                      <a:pt x="7682" y="2814"/>
                      <a:pt x="5230" y="2453"/>
                    </a:cubicBezTo>
                    <a:cubicBezTo>
                      <a:pt x="2777" y="2093"/>
                      <a:pt x="758" y="1"/>
                      <a:pt x="758" y="1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4613898" y="2714565"/>
                <a:ext cx="68570" cy="186630"/>
              </a:xfrm>
              <a:custGeom>
                <a:rect b="b" l="l" r="r" t="t"/>
                <a:pathLst>
                  <a:path extrusionOk="0" h="7431" w="2814">
                    <a:moveTo>
                      <a:pt x="289" y="0"/>
                    </a:moveTo>
                    <a:lnTo>
                      <a:pt x="0" y="4364"/>
                    </a:lnTo>
                    <a:lnTo>
                      <a:pt x="2813" y="7430"/>
                    </a:lnTo>
                    <a:lnTo>
                      <a:pt x="2813" y="274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8446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4603347" y="2680184"/>
                <a:ext cx="35187" cy="29987"/>
              </a:xfrm>
              <a:custGeom>
                <a:rect b="b" l="l" r="r" t="t"/>
                <a:pathLst>
                  <a:path extrusionOk="0" h="1194" w="1444">
                    <a:moveTo>
                      <a:pt x="627" y="1"/>
                    </a:moveTo>
                    <a:cubicBezTo>
                      <a:pt x="486" y="1"/>
                      <a:pt x="345" y="47"/>
                      <a:pt x="217" y="143"/>
                    </a:cubicBezTo>
                    <a:cubicBezTo>
                      <a:pt x="0" y="395"/>
                      <a:pt x="73" y="792"/>
                      <a:pt x="325" y="973"/>
                    </a:cubicBezTo>
                    <a:cubicBezTo>
                      <a:pt x="472" y="1120"/>
                      <a:pt x="656" y="1193"/>
                      <a:pt x="842" y="1193"/>
                    </a:cubicBezTo>
                    <a:cubicBezTo>
                      <a:pt x="974" y="1193"/>
                      <a:pt x="1106" y="1156"/>
                      <a:pt x="1227" y="1081"/>
                    </a:cubicBezTo>
                    <a:cubicBezTo>
                      <a:pt x="1443" y="792"/>
                      <a:pt x="1407" y="432"/>
                      <a:pt x="1119" y="215"/>
                    </a:cubicBezTo>
                    <a:cubicBezTo>
                      <a:pt x="978" y="74"/>
                      <a:pt x="803" y="1"/>
                      <a:pt x="627" y="1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4620916" y="2597710"/>
                <a:ext cx="129221" cy="187534"/>
              </a:xfrm>
              <a:custGeom>
                <a:rect b="b" l="l" r="r" t="t"/>
                <a:pathLst>
                  <a:path extrusionOk="0" h="7467" w="5303">
                    <a:moveTo>
                      <a:pt x="2345" y="1"/>
                    </a:moveTo>
                    <a:lnTo>
                      <a:pt x="145" y="1515"/>
                    </a:lnTo>
                    <a:lnTo>
                      <a:pt x="37" y="4689"/>
                    </a:lnTo>
                    <a:cubicBezTo>
                      <a:pt x="1" y="5519"/>
                      <a:pt x="361" y="6312"/>
                      <a:pt x="1011" y="6817"/>
                    </a:cubicBezTo>
                    <a:cubicBezTo>
                      <a:pt x="1696" y="7250"/>
                      <a:pt x="2525" y="7467"/>
                      <a:pt x="3319" y="7467"/>
                    </a:cubicBezTo>
                    <a:cubicBezTo>
                      <a:pt x="3644" y="7467"/>
                      <a:pt x="3968" y="7394"/>
                      <a:pt x="4221" y="7214"/>
                    </a:cubicBezTo>
                    <a:cubicBezTo>
                      <a:pt x="5303" y="5483"/>
                      <a:pt x="4076" y="794"/>
                      <a:pt x="4076" y="79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4390669" y="3373983"/>
                <a:ext cx="326963" cy="1058924"/>
              </a:xfrm>
              <a:custGeom>
                <a:rect b="b" l="l" r="r" t="t"/>
                <a:pathLst>
                  <a:path extrusionOk="0" h="42163" w="13418">
                    <a:moveTo>
                      <a:pt x="6997" y="0"/>
                    </a:moveTo>
                    <a:cubicBezTo>
                      <a:pt x="6997" y="0"/>
                      <a:pt x="0" y="2922"/>
                      <a:pt x="3571" y="21280"/>
                    </a:cubicBezTo>
                    <a:cubicBezTo>
                      <a:pt x="3751" y="22362"/>
                      <a:pt x="3679" y="23480"/>
                      <a:pt x="3318" y="24526"/>
                    </a:cubicBezTo>
                    <a:cubicBezTo>
                      <a:pt x="1840" y="29647"/>
                      <a:pt x="2669" y="42163"/>
                      <a:pt x="2669" y="42163"/>
                    </a:cubicBezTo>
                    <a:lnTo>
                      <a:pt x="5050" y="42163"/>
                    </a:lnTo>
                    <a:cubicBezTo>
                      <a:pt x="5050" y="42163"/>
                      <a:pt x="12912" y="9522"/>
                      <a:pt x="13417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4682444" y="2845912"/>
                <a:ext cx="114284" cy="209258"/>
              </a:xfrm>
              <a:custGeom>
                <a:rect b="b" l="l" r="r" t="t"/>
                <a:pathLst>
                  <a:path extrusionOk="0" h="8332" w="4690">
                    <a:moveTo>
                      <a:pt x="0" y="0"/>
                    </a:moveTo>
                    <a:lnTo>
                      <a:pt x="3535" y="8332"/>
                    </a:lnTo>
                    <a:lnTo>
                      <a:pt x="4401" y="8043"/>
                    </a:lnTo>
                    <a:cubicBezTo>
                      <a:pt x="4689" y="4725"/>
                      <a:pt x="2958" y="1551"/>
                      <a:pt x="0" y="0"/>
                    </a:cubicBez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5048928" y="3164909"/>
                <a:ext cx="130464" cy="54650"/>
              </a:xfrm>
              <a:custGeom>
                <a:rect b="b" l="l" r="r" t="t"/>
                <a:pathLst>
                  <a:path extrusionOk="0" h="2176" w="5354">
                    <a:moveTo>
                      <a:pt x="4917" y="1"/>
                    </a:moveTo>
                    <a:cubicBezTo>
                      <a:pt x="4423" y="1"/>
                      <a:pt x="3579" y="357"/>
                      <a:pt x="3066" y="426"/>
                    </a:cubicBezTo>
                    <a:cubicBezTo>
                      <a:pt x="2855" y="487"/>
                      <a:pt x="2645" y="515"/>
                      <a:pt x="2439" y="515"/>
                    </a:cubicBezTo>
                    <a:cubicBezTo>
                      <a:pt x="2152" y="515"/>
                      <a:pt x="1876" y="459"/>
                      <a:pt x="1623" y="354"/>
                    </a:cubicBezTo>
                    <a:cubicBezTo>
                      <a:pt x="1356" y="399"/>
                      <a:pt x="1075" y="430"/>
                      <a:pt x="797" y="430"/>
                    </a:cubicBezTo>
                    <a:cubicBezTo>
                      <a:pt x="625" y="430"/>
                      <a:pt x="454" y="418"/>
                      <a:pt x="289" y="390"/>
                    </a:cubicBezTo>
                    <a:lnTo>
                      <a:pt x="0" y="607"/>
                    </a:lnTo>
                    <a:cubicBezTo>
                      <a:pt x="36" y="679"/>
                      <a:pt x="361" y="1508"/>
                      <a:pt x="361" y="1508"/>
                    </a:cubicBezTo>
                    <a:lnTo>
                      <a:pt x="2092" y="2086"/>
                    </a:lnTo>
                    <a:cubicBezTo>
                      <a:pt x="2316" y="2141"/>
                      <a:pt x="2588" y="2176"/>
                      <a:pt x="2863" y="2176"/>
                    </a:cubicBezTo>
                    <a:cubicBezTo>
                      <a:pt x="3298" y="2176"/>
                      <a:pt x="3739" y="2090"/>
                      <a:pt x="4004" y="1869"/>
                    </a:cubicBezTo>
                    <a:cubicBezTo>
                      <a:pt x="4004" y="1869"/>
                      <a:pt x="4653" y="1076"/>
                      <a:pt x="5302" y="426"/>
                    </a:cubicBezTo>
                    <a:cubicBezTo>
                      <a:pt x="5353" y="107"/>
                      <a:pt x="5188" y="1"/>
                      <a:pt x="4917" y="1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5061234" y="3148435"/>
                <a:ext cx="67693" cy="49853"/>
              </a:xfrm>
              <a:custGeom>
                <a:rect b="b" l="l" r="r" t="t"/>
                <a:pathLst>
                  <a:path extrusionOk="0" h="1985" w="2778">
                    <a:moveTo>
                      <a:pt x="2489" y="0"/>
                    </a:moveTo>
                    <a:lnTo>
                      <a:pt x="0" y="1335"/>
                    </a:lnTo>
                    <a:cubicBezTo>
                      <a:pt x="0" y="1371"/>
                      <a:pt x="36" y="1732"/>
                      <a:pt x="109" y="1984"/>
                    </a:cubicBezTo>
                    <a:cubicBezTo>
                      <a:pt x="505" y="1876"/>
                      <a:pt x="902" y="1732"/>
                      <a:pt x="1299" y="1623"/>
                    </a:cubicBezTo>
                    <a:cubicBezTo>
                      <a:pt x="1407" y="1551"/>
                      <a:pt x="1479" y="1479"/>
                      <a:pt x="1587" y="1407"/>
                    </a:cubicBezTo>
                    <a:cubicBezTo>
                      <a:pt x="1551" y="1371"/>
                      <a:pt x="1479" y="1335"/>
                      <a:pt x="1479" y="1335"/>
                    </a:cubicBezTo>
                    <a:cubicBezTo>
                      <a:pt x="1804" y="1191"/>
                      <a:pt x="2128" y="974"/>
                      <a:pt x="2381" y="686"/>
                    </a:cubicBezTo>
                    <a:cubicBezTo>
                      <a:pt x="2777" y="253"/>
                      <a:pt x="2489" y="0"/>
                      <a:pt x="2489" y="0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4482071" y="2876601"/>
                <a:ext cx="598515" cy="328027"/>
              </a:xfrm>
              <a:custGeom>
                <a:rect b="b" l="l" r="r" t="t"/>
                <a:pathLst>
                  <a:path extrusionOk="0" h="13061" w="24562">
                    <a:moveTo>
                      <a:pt x="3946" y="0"/>
                    </a:moveTo>
                    <a:cubicBezTo>
                      <a:pt x="3426" y="0"/>
                      <a:pt x="2945" y="186"/>
                      <a:pt x="2525" y="617"/>
                    </a:cubicBezTo>
                    <a:cubicBezTo>
                      <a:pt x="0" y="3250"/>
                      <a:pt x="7069" y="8083"/>
                      <a:pt x="9486" y="9634"/>
                    </a:cubicBezTo>
                    <a:cubicBezTo>
                      <a:pt x="9919" y="9923"/>
                      <a:pt x="10424" y="10139"/>
                      <a:pt x="10928" y="10283"/>
                    </a:cubicBezTo>
                    <a:lnTo>
                      <a:pt x="23804" y="13061"/>
                    </a:lnTo>
                    <a:lnTo>
                      <a:pt x="24562" y="11834"/>
                    </a:lnTo>
                    <a:lnTo>
                      <a:pt x="12840" y="7290"/>
                    </a:lnTo>
                    <a:cubicBezTo>
                      <a:pt x="12407" y="7073"/>
                      <a:pt x="12011" y="6785"/>
                      <a:pt x="11686" y="6424"/>
                    </a:cubicBezTo>
                    <a:cubicBezTo>
                      <a:pt x="10238" y="4826"/>
                      <a:pt x="6597" y="0"/>
                      <a:pt x="3946" y="0"/>
                    </a:cubicBezTo>
                    <a:close/>
                  </a:path>
                </a:pathLst>
              </a:custGeom>
              <a:solidFill>
                <a:srgbClr val="AD5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4590165" y="3020705"/>
                <a:ext cx="306738" cy="146772"/>
              </a:xfrm>
              <a:custGeom>
                <a:rect b="b" l="l" r="r" t="t"/>
                <a:pathLst>
                  <a:path extrusionOk="0" h="5844" w="12588">
                    <a:moveTo>
                      <a:pt x="217" y="1"/>
                    </a:moveTo>
                    <a:lnTo>
                      <a:pt x="0" y="181"/>
                    </a:lnTo>
                    <a:cubicBezTo>
                      <a:pt x="1696" y="1588"/>
                      <a:pt x="3427" y="2850"/>
                      <a:pt x="5266" y="4040"/>
                    </a:cubicBezTo>
                    <a:cubicBezTo>
                      <a:pt x="5735" y="4293"/>
                      <a:pt x="6240" y="4509"/>
                      <a:pt x="6781" y="4618"/>
                    </a:cubicBezTo>
                    <a:lnTo>
                      <a:pt x="12480" y="5844"/>
                    </a:lnTo>
                    <a:lnTo>
                      <a:pt x="12588" y="5591"/>
                    </a:lnTo>
                    <a:lnTo>
                      <a:pt x="6817" y="4365"/>
                    </a:lnTo>
                    <a:cubicBezTo>
                      <a:pt x="6312" y="4257"/>
                      <a:pt x="5843" y="4077"/>
                      <a:pt x="5410" y="3824"/>
                    </a:cubicBezTo>
                    <a:cubicBezTo>
                      <a:pt x="3607" y="2670"/>
                      <a:pt x="1876" y="1372"/>
                      <a:pt x="217" y="1"/>
                    </a:cubicBezTo>
                    <a:close/>
                  </a:path>
                </a:pathLst>
              </a:custGeom>
              <a:solidFill>
                <a:srgbClr val="8446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5679067" y="2382383"/>
                <a:ext cx="258417" cy="195445"/>
              </a:xfrm>
              <a:custGeom>
                <a:rect b="b" l="l" r="r" t="t"/>
                <a:pathLst>
                  <a:path extrusionOk="0" h="7782" w="10605">
                    <a:moveTo>
                      <a:pt x="4698" y="0"/>
                    </a:moveTo>
                    <a:cubicBezTo>
                      <a:pt x="4586" y="0"/>
                      <a:pt x="4464" y="19"/>
                      <a:pt x="4329" y="63"/>
                    </a:cubicBezTo>
                    <a:cubicBezTo>
                      <a:pt x="3427" y="351"/>
                      <a:pt x="3427" y="1037"/>
                      <a:pt x="3102" y="1289"/>
                    </a:cubicBezTo>
                    <a:cubicBezTo>
                      <a:pt x="3067" y="1316"/>
                      <a:pt x="3030" y="1326"/>
                      <a:pt x="2991" y="1326"/>
                    </a:cubicBezTo>
                    <a:cubicBezTo>
                      <a:pt x="2814" y="1326"/>
                      <a:pt x="2586" y="1107"/>
                      <a:pt x="2231" y="1107"/>
                    </a:cubicBezTo>
                    <a:cubicBezTo>
                      <a:pt x="2020" y="1107"/>
                      <a:pt x="1762" y="1185"/>
                      <a:pt x="1443" y="1433"/>
                    </a:cubicBezTo>
                    <a:cubicBezTo>
                      <a:pt x="1" y="2624"/>
                      <a:pt x="2417" y="3525"/>
                      <a:pt x="2417" y="3525"/>
                    </a:cubicBezTo>
                    <a:cubicBezTo>
                      <a:pt x="3031" y="3821"/>
                      <a:pt x="3702" y="3973"/>
                      <a:pt x="4376" y="3973"/>
                    </a:cubicBezTo>
                    <a:cubicBezTo>
                      <a:pt x="4771" y="3973"/>
                      <a:pt x="5168" y="3920"/>
                      <a:pt x="5555" y="3814"/>
                    </a:cubicBezTo>
                    <a:cubicBezTo>
                      <a:pt x="5608" y="3799"/>
                      <a:pt x="5662" y="3792"/>
                      <a:pt x="5716" y="3792"/>
                    </a:cubicBezTo>
                    <a:cubicBezTo>
                      <a:pt x="5921" y="3792"/>
                      <a:pt x="6126" y="3895"/>
                      <a:pt x="6240" y="4066"/>
                    </a:cubicBezTo>
                    <a:cubicBezTo>
                      <a:pt x="6565" y="4715"/>
                      <a:pt x="6168" y="7781"/>
                      <a:pt x="6168" y="7781"/>
                    </a:cubicBezTo>
                    <a:lnTo>
                      <a:pt x="6817" y="7348"/>
                    </a:lnTo>
                    <a:cubicBezTo>
                      <a:pt x="6817" y="7348"/>
                      <a:pt x="8152" y="7348"/>
                      <a:pt x="8404" y="6122"/>
                    </a:cubicBezTo>
                    <a:cubicBezTo>
                      <a:pt x="8548" y="5725"/>
                      <a:pt x="8801" y="5437"/>
                      <a:pt x="9125" y="5184"/>
                    </a:cubicBezTo>
                    <a:cubicBezTo>
                      <a:pt x="10604" y="4247"/>
                      <a:pt x="9558" y="3237"/>
                      <a:pt x="9162" y="2912"/>
                    </a:cubicBezTo>
                    <a:cubicBezTo>
                      <a:pt x="8801" y="2624"/>
                      <a:pt x="8945" y="1758"/>
                      <a:pt x="8440" y="1181"/>
                    </a:cubicBezTo>
                    <a:cubicBezTo>
                      <a:pt x="8081" y="822"/>
                      <a:pt x="7696" y="733"/>
                      <a:pt x="7327" y="733"/>
                    </a:cubicBezTo>
                    <a:cubicBezTo>
                      <a:pt x="6964" y="733"/>
                      <a:pt x="6617" y="819"/>
                      <a:pt x="6328" y="819"/>
                    </a:cubicBezTo>
                    <a:cubicBezTo>
                      <a:pt x="6232" y="819"/>
                      <a:pt x="6142" y="810"/>
                      <a:pt x="6060" y="784"/>
                    </a:cubicBezTo>
                    <a:cubicBezTo>
                      <a:pt x="5600" y="600"/>
                      <a:pt x="5323" y="0"/>
                      <a:pt x="4698" y="0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4571719" y="2549567"/>
                <a:ext cx="188970" cy="140569"/>
              </a:xfrm>
              <a:custGeom>
                <a:rect b="b" l="l" r="r" t="t"/>
                <a:pathLst>
                  <a:path extrusionOk="0" h="5597" w="7755">
                    <a:moveTo>
                      <a:pt x="2962" y="0"/>
                    </a:moveTo>
                    <a:cubicBezTo>
                      <a:pt x="2901" y="0"/>
                      <a:pt x="2840" y="2"/>
                      <a:pt x="2777" y="6"/>
                    </a:cubicBezTo>
                    <a:cubicBezTo>
                      <a:pt x="1587" y="78"/>
                      <a:pt x="0" y="1918"/>
                      <a:pt x="1948" y="5596"/>
                    </a:cubicBezTo>
                    <a:cubicBezTo>
                      <a:pt x="2047" y="5199"/>
                      <a:pt x="2817" y="3277"/>
                      <a:pt x="3417" y="3277"/>
                    </a:cubicBezTo>
                    <a:cubicBezTo>
                      <a:pt x="3470" y="3277"/>
                      <a:pt x="3521" y="3292"/>
                      <a:pt x="3571" y="3324"/>
                    </a:cubicBezTo>
                    <a:cubicBezTo>
                      <a:pt x="4040" y="3757"/>
                      <a:pt x="4653" y="4010"/>
                      <a:pt x="5266" y="4118"/>
                    </a:cubicBezTo>
                    <a:cubicBezTo>
                      <a:pt x="5342" y="4125"/>
                      <a:pt x="5419" y="4129"/>
                      <a:pt x="5495" y="4129"/>
                    </a:cubicBezTo>
                    <a:cubicBezTo>
                      <a:pt x="6174" y="4129"/>
                      <a:pt x="6832" y="3843"/>
                      <a:pt x="7286" y="3324"/>
                    </a:cubicBezTo>
                    <a:cubicBezTo>
                      <a:pt x="7610" y="2891"/>
                      <a:pt x="7754" y="2350"/>
                      <a:pt x="7141" y="1629"/>
                    </a:cubicBezTo>
                    <a:cubicBezTo>
                      <a:pt x="6855" y="1290"/>
                      <a:pt x="6474" y="1121"/>
                      <a:pt x="6081" y="1121"/>
                    </a:cubicBezTo>
                    <a:cubicBezTo>
                      <a:pt x="5930" y="1121"/>
                      <a:pt x="5777" y="1146"/>
                      <a:pt x="5626" y="1196"/>
                    </a:cubicBezTo>
                    <a:cubicBezTo>
                      <a:pt x="5614" y="1203"/>
                      <a:pt x="5601" y="1206"/>
                      <a:pt x="5586" y="1206"/>
                    </a:cubicBezTo>
                    <a:cubicBezTo>
                      <a:pt x="5301" y="1206"/>
                      <a:pt x="4491" y="0"/>
                      <a:pt x="2962" y="0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4457460" y="2525934"/>
                <a:ext cx="174033" cy="348194"/>
              </a:xfrm>
              <a:custGeom>
                <a:rect b="b" l="l" r="r" t="t"/>
                <a:pathLst>
                  <a:path extrusionOk="0" h="13864" w="7142">
                    <a:moveTo>
                      <a:pt x="6032" y="1"/>
                    </a:moveTo>
                    <a:cubicBezTo>
                      <a:pt x="5852" y="1"/>
                      <a:pt x="5646" y="24"/>
                      <a:pt x="5410" y="81"/>
                    </a:cubicBezTo>
                    <a:cubicBezTo>
                      <a:pt x="2994" y="731"/>
                      <a:pt x="3282" y="3616"/>
                      <a:pt x="3535" y="5131"/>
                    </a:cubicBezTo>
                    <a:cubicBezTo>
                      <a:pt x="3679" y="5888"/>
                      <a:pt x="3463" y="6718"/>
                      <a:pt x="2958" y="7331"/>
                    </a:cubicBezTo>
                    <a:cubicBezTo>
                      <a:pt x="1768" y="8882"/>
                      <a:pt x="0" y="11803"/>
                      <a:pt x="2345" y="13498"/>
                    </a:cubicBezTo>
                    <a:cubicBezTo>
                      <a:pt x="2696" y="13742"/>
                      <a:pt x="3089" y="13864"/>
                      <a:pt x="3491" y="13864"/>
                    </a:cubicBezTo>
                    <a:cubicBezTo>
                      <a:pt x="3625" y="13864"/>
                      <a:pt x="3760" y="13850"/>
                      <a:pt x="3896" y="13823"/>
                    </a:cubicBezTo>
                    <a:cubicBezTo>
                      <a:pt x="4364" y="13679"/>
                      <a:pt x="4725" y="13390"/>
                      <a:pt x="4941" y="12993"/>
                    </a:cubicBezTo>
                    <a:cubicBezTo>
                      <a:pt x="5230" y="12525"/>
                      <a:pt x="5266" y="11984"/>
                      <a:pt x="5122" y="11479"/>
                    </a:cubicBezTo>
                    <a:cubicBezTo>
                      <a:pt x="4978" y="11082"/>
                      <a:pt x="4941" y="10649"/>
                      <a:pt x="5050" y="10252"/>
                    </a:cubicBezTo>
                    <a:cubicBezTo>
                      <a:pt x="5302" y="9820"/>
                      <a:pt x="6817" y="8918"/>
                      <a:pt x="6889" y="7511"/>
                    </a:cubicBezTo>
                    <a:cubicBezTo>
                      <a:pt x="6997" y="6105"/>
                      <a:pt x="6096" y="5564"/>
                      <a:pt x="5879" y="4085"/>
                    </a:cubicBezTo>
                    <a:cubicBezTo>
                      <a:pt x="5519" y="1488"/>
                      <a:pt x="6060" y="1163"/>
                      <a:pt x="6060" y="1163"/>
                    </a:cubicBezTo>
                    <a:lnTo>
                      <a:pt x="7142" y="514"/>
                    </a:lnTo>
                    <a:cubicBezTo>
                      <a:pt x="7142" y="514"/>
                      <a:pt x="6873" y="1"/>
                      <a:pt x="6032" y="1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4605102" y="2538843"/>
                <a:ext cx="33432" cy="27200"/>
              </a:xfrm>
              <a:custGeom>
                <a:rect b="b" l="l" r="r" t="t"/>
                <a:pathLst>
                  <a:path extrusionOk="0" h="1083" w="1372">
                    <a:moveTo>
                      <a:pt x="1083" y="0"/>
                    </a:moveTo>
                    <a:lnTo>
                      <a:pt x="1" y="649"/>
                    </a:lnTo>
                    <a:lnTo>
                      <a:pt x="217" y="1082"/>
                    </a:lnTo>
                    <a:lnTo>
                      <a:pt x="1371" y="43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5042056" y="3167446"/>
                <a:ext cx="172132" cy="75094"/>
              </a:xfrm>
              <a:custGeom>
                <a:rect b="b" l="l" r="r" t="t"/>
                <a:pathLst>
                  <a:path extrusionOk="0" h="2990" w="7064">
                    <a:moveTo>
                      <a:pt x="6630" y="1"/>
                    </a:moveTo>
                    <a:cubicBezTo>
                      <a:pt x="6089" y="181"/>
                      <a:pt x="5512" y="325"/>
                      <a:pt x="4971" y="362"/>
                    </a:cubicBezTo>
                    <a:cubicBezTo>
                      <a:pt x="4827" y="470"/>
                      <a:pt x="4322" y="794"/>
                      <a:pt x="3168" y="866"/>
                    </a:cubicBezTo>
                    <a:cubicBezTo>
                      <a:pt x="3038" y="879"/>
                      <a:pt x="2892" y="884"/>
                      <a:pt x="2735" y="884"/>
                    </a:cubicBezTo>
                    <a:cubicBezTo>
                      <a:pt x="2325" y="884"/>
                      <a:pt x="1845" y="852"/>
                      <a:pt x="1413" y="852"/>
                    </a:cubicBezTo>
                    <a:cubicBezTo>
                      <a:pt x="627" y="852"/>
                      <a:pt x="1" y="958"/>
                      <a:pt x="246" y="1552"/>
                    </a:cubicBezTo>
                    <a:cubicBezTo>
                      <a:pt x="1256" y="2093"/>
                      <a:pt x="2410" y="2886"/>
                      <a:pt x="2410" y="2886"/>
                    </a:cubicBezTo>
                    <a:cubicBezTo>
                      <a:pt x="2595" y="2958"/>
                      <a:pt x="2821" y="2989"/>
                      <a:pt x="3065" y="2989"/>
                    </a:cubicBezTo>
                    <a:cubicBezTo>
                      <a:pt x="3679" y="2989"/>
                      <a:pt x="4409" y="2794"/>
                      <a:pt x="4899" y="2562"/>
                    </a:cubicBezTo>
                    <a:lnTo>
                      <a:pt x="6883" y="1335"/>
                    </a:lnTo>
                    <a:cubicBezTo>
                      <a:pt x="6883" y="1335"/>
                      <a:pt x="7063" y="217"/>
                      <a:pt x="7063" y="181"/>
                    </a:cubicBezTo>
                    <a:lnTo>
                      <a:pt x="6630" y="1"/>
                    </a:lnTo>
                    <a:close/>
                  </a:path>
                </a:pathLst>
              </a:custGeom>
              <a:solidFill>
                <a:srgbClr val="F9B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104291" y="3155667"/>
                <a:ext cx="97592" cy="41716"/>
              </a:xfrm>
              <a:custGeom>
                <a:rect b="b" l="l" r="r" t="t"/>
                <a:pathLst>
                  <a:path extrusionOk="0" h="1661" w="4005">
                    <a:moveTo>
                      <a:pt x="289" y="1"/>
                    </a:moveTo>
                    <a:cubicBezTo>
                      <a:pt x="289" y="1"/>
                      <a:pt x="1" y="398"/>
                      <a:pt x="650" y="794"/>
                    </a:cubicBezTo>
                    <a:cubicBezTo>
                      <a:pt x="1083" y="1047"/>
                      <a:pt x="1515" y="1227"/>
                      <a:pt x="2020" y="1299"/>
                    </a:cubicBezTo>
                    <a:cubicBezTo>
                      <a:pt x="1984" y="1335"/>
                      <a:pt x="1948" y="1372"/>
                      <a:pt x="1912" y="1408"/>
                    </a:cubicBezTo>
                    <a:cubicBezTo>
                      <a:pt x="2056" y="1480"/>
                      <a:pt x="2165" y="1552"/>
                      <a:pt x="2309" y="1624"/>
                    </a:cubicBezTo>
                    <a:cubicBezTo>
                      <a:pt x="2886" y="1624"/>
                      <a:pt x="3427" y="1660"/>
                      <a:pt x="4004" y="1660"/>
                    </a:cubicBezTo>
                    <a:cubicBezTo>
                      <a:pt x="3968" y="1372"/>
                      <a:pt x="3896" y="903"/>
                      <a:pt x="3896" y="867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9B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4494011" y="2873135"/>
                <a:ext cx="262292" cy="244545"/>
              </a:xfrm>
              <a:custGeom>
                <a:rect b="b" l="l" r="r" t="t"/>
                <a:pathLst>
                  <a:path extrusionOk="0" h="9737" w="10764">
                    <a:moveTo>
                      <a:pt x="3921" y="1"/>
                    </a:moveTo>
                    <a:cubicBezTo>
                      <a:pt x="0" y="1"/>
                      <a:pt x="1241" y="4182"/>
                      <a:pt x="1241" y="4182"/>
                    </a:cubicBezTo>
                    <a:lnTo>
                      <a:pt x="7661" y="9736"/>
                    </a:lnTo>
                    <a:lnTo>
                      <a:pt x="10763" y="4759"/>
                    </a:lnTo>
                    <a:lnTo>
                      <a:pt x="4560" y="34"/>
                    </a:lnTo>
                    <a:cubicBezTo>
                      <a:pt x="4333" y="11"/>
                      <a:pt x="4121" y="1"/>
                      <a:pt x="3921" y="1"/>
                    </a:cubicBez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5186896" y="2695529"/>
                <a:ext cx="886806" cy="762290"/>
              </a:xfrm>
              <a:custGeom>
                <a:rect b="b" l="l" r="r" t="t"/>
                <a:pathLst>
                  <a:path extrusionOk="0" h="30352" w="36393">
                    <a:moveTo>
                      <a:pt x="24959" y="1"/>
                    </a:moveTo>
                    <a:cubicBezTo>
                      <a:pt x="23986" y="1"/>
                      <a:pt x="23012" y="109"/>
                      <a:pt x="22038" y="325"/>
                    </a:cubicBezTo>
                    <a:cubicBezTo>
                      <a:pt x="19766" y="794"/>
                      <a:pt x="17818" y="2309"/>
                      <a:pt x="16772" y="4365"/>
                    </a:cubicBezTo>
                    <a:cubicBezTo>
                      <a:pt x="16772" y="4365"/>
                      <a:pt x="13418" y="12877"/>
                      <a:pt x="11867" y="14067"/>
                    </a:cubicBezTo>
                    <a:cubicBezTo>
                      <a:pt x="10316" y="15257"/>
                      <a:pt x="1" y="18792"/>
                      <a:pt x="1" y="18792"/>
                    </a:cubicBezTo>
                    <a:lnTo>
                      <a:pt x="1" y="21064"/>
                    </a:lnTo>
                    <a:cubicBezTo>
                      <a:pt x="1" y="21064"/>
                      <a:pt x="11651" y="20848"/>
                      <a:pt x="14572" y="18828"/>
                    </a:cubicBezTo>
                    <a:cubicBezTo>
                      <a:pt x="17457" y="16808"/>
                      <a:pt x="17782" y="14644"/>
                      <a:pt x="17782" y="14644"/>
                    </a:cubicBezTo>
                    <a:lnTo>
                      <a:pt x="17782" y="24310"/>
                    </a:lnTo>
                    <a:lnTo>
                      <a:pt x="29787" y="24310"/>
                    </a:lnTo>
                    <a:lnTo>
                      <a:pt x="29901" y="30297"/>
                    </a:lnTo>
                    <a:cubicBezTo>
                      <a:pt x="30333" y="30333"/>
                      <a:pt x="30766" y="30351"/>
                      <a:pt x="31199" y="30351"/>
                    </a:cubicBezTo>
                    <a:cubicBezTo>
                      <a:pt x="31632" y="30351"/>
                      <a:pt x="32065" y="30333"/>
                      <a:pt x="32497" y="30297"/>
                    </a:cubicBezTo>
                    <a:cubicBezTo>
                      <a:pt x="36393" y="21389"/>
                      <a:pt x="34697" y="11254"/>
                      <a:pt x="33688" y="6962"/>
                    </a:cubicBezTo>
                    <a:cubicBezTo>
                      <a:pt x="33074" y="4221"/>
                      <a:pt x="31235" y="1912"/>
                      <a:pt x="28674" y="758"/>
                    </a:cubicBezTo>
                    <a:cubicBezTo>
                      <a:pt x="27484" y="253"/>
                      <a:pt x="26222" y="1"/>
                      <a:pt x="24959" y="1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5770469" y="3570525"/>
                <a:ext cx="370020" cy="280836"/>
              </a:xfrm>
              <a:custGeom>
                <a:rect b="b" l="l" r="r" t="t"/>
                <a:pathLst>
                  <a:path extrusionOk="0" h="11182" w="15185">
                    <a:moveTo>
                      <a:pt x="1876" y="1"/>
                    </a:moveTo>
                    <a:cubicBezTo>
                      <a:pt x="830" y="1"/>
                      <a:pt x="0" y="830"/>
                      <a:pt x="0" y="1840"/>
                    </a:cubicBezTo>
                    <a:lnTo>
                      <a:pt x="0" y="9342"/>
                    </a:lnTo>
                    <a:cubicBezTo>
                      <a:pt x="0" y="10352"/>
                      <a:pt x="830" y="11182"/>
                      <a:pt x="1876" y="11182"/>
                    </a:cubicBezTo>
                    <a:lnTo>
                      <a:pt x="13345" y="11182"/>
                    </a:lnTo>
                    <a:cubicBezTo>
                      <a:pt x="14355" y="11182"/>
                      <a:pt x="15185" y="10352"/>
                      <a:pt x="15185" y="9342"/>
                    </a:cubicBezTo>
                    <a:lnTo>
                      <a:pt x="15185" y="1840"/>
                    </a:lnTo>
                    <a:cubicBezTo>
                      <a:pt x="15185" y="830"/>
                      <a:pt x="14355" y="1"/>
                      <a:pt x="13345" y="1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5" name="Google Shape;545;p33"/>
          <p:cNvSpPr txBox="1"/>
          <p:nvPr/>
        </p:nvSpPr>
        <p:spPr>
          <a:xfrm>
            <a:off x="2440203" y="3079475"/>
            <a:ext cx="42636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3C47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</a:t>
            </a:r>
            <a:endParaRPr sz="4000">
              <a:solidFill>
                <a:srgbClr val="93C47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784550" y="1227350"/>
            <a:ext cx="1959600" cy="3234900"/>
          </a:xfrm>
          <a:prstGeom prst="roundRect">
            <a:avLst>
              <a:gd fmla="val 5245" name="adj"/>
            </a:avLst>
          </a:prstGeom>
          <a:solidFill>
            <a:srgbClr val="F8F9FA"/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45700" spcFirstLastPara="1" rIns="45700" wrap="square" tIns="320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Healthcare is Reactive</a:t>
            </a:r>
            <a:endParaRPr sz="110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536950" y="1001650"/>
            <a:ext cx="454800" cy="453300"/>
          </a:xfrm>
          <a:prstGeom prst="ellipse">
            <a:avLst/>
          </a:prstGeom>
          <a:solidFill>
            <a:srgbClr val="D2E3F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786950" y="2029400"/>
            <a:ext cx="1954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869600" y="2096250"/>
            <a:ext cx="17895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 treat diseases </a:t>
            </a: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after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they happen.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Lack of Foresight - Individuals have no clear understanding of their future health risks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Patient context is used to </a:t>
            </a: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react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not to </a:t>
            </a: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predict</a:t>
            </a:r>
            <a:endParaRPr b="1"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"What If?" Questions Go Unanswered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476725" y="1227969"/>
            <a:ext cx="1959600" cy="3234900"/>
          </a:xfrm>
          <a:prstGeom prst="roundRect">
            <a:avLst>
              <a:gd fmla="val 5245" name="adj"/>
            </a:avLst>
          </a:prstGeom>
          <a:solidFill>
            <a:srgbClr val="F8F9FA"/>
          </a:solidFill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45700" spcFirstLastPara="1" rIns="45700" wrap="square" tIns="320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Cost is unsustainable</a:t>
            </a:r>
            <a:endParaRPr sz="1100">
              <a:solidFill>
                <a:srgbClr val="EA433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229133" y="1013874"/>
            <a:ext cx="454800" cy="453300"/>
          </a:xfrm>
          <a:prstGeom prst="ellipse">
            <a:avLst/>
          </a:prstGeom>
          <a:solidFill>
            <a:srgbClr val="FAD2C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561783" y="2096250"/>
            <a:ext cx="1789500" cy="23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Skyrocketing costs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patients &amp;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providers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Poor patient outcomes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chronic diseases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Episodic Care: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Risks missing critical health signals due to infrequent monitoring.</a:t>
            </a:r>
            <a:endParaRPr sz="1100"/>
          </a:p>
          <a:p>
            <a:pPr indent="0" lvl="0" marL="0" marR="0" rtl="0" algn="ctr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Mental burden </a:t>
            </a:r>
            <a:r>
              <a:rPr lang="en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of health uncertainty.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3479133" y="2029400"/>
            <a:ext cx="1954800" cy="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6194100" y="1222925"/>
            <a:ext cx="1959600" cy="3234900"/>
          </a:xfrm>
          <a:prstGeom prst="roundRect">
            <a:avLst>
              <a:gd fmla="val 5245" name="adj"/>
            </a:avLst>
          </a:prstGeom>
          <a:solidFill>
            <a:srgbClr val="F8F9FA"/>
          </a:solidFill>
          <a:ln cap="flat" cmpd="sng" w="1905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45700" spcFirstLastPara="1" rIns="45700" wrap="square" tIns="320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Healthcare Ecosystem</a:t>
            </a:r>
            <a:endParaRPr sz="110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946500" y="1013849"/>
            <a:ext cx="454800" cy="453300"/>
          </a:xfrm>
          <a:prstGeom prst="ellipse">
            <a:avLst/>
          </a:prstGeom>
          <a:solidFill>
            <a:srgbClr val="CEEAD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279150" y="2096250"/>
            <a:ext cx="17895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Healthcare Providers &amp; Payers: </a:t>
            </a:r>
            <a:r>
              <a:rPr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Shift from costly treatments to preventative care.</a:t>
            </a:r>
            <a:endParaRPr sz="9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Studies </a:t>
            </a:r>
            <a:r>
              <a:rPr b="1"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&amp; Research: </a:t>
            </a:r>
            <a:r>
              <a:rPr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Develop more effective, targeted therapies.</a:t>
            </a:r>
            <a:endParaRPr sz="9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3000"/>
              </a:spcAft>
              <a:buNone/>
            </a:pPr>
            <a:r>
              <a:rPr b="1"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Individuals &amp; Employers:</a:t>
            </a:r>
            <a:r>
              <a:rPr lang="en" sz="9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Foster healthier lives and more productive workforces.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6196500" y="2029400"/>
            <a:ext cx="1954800" cy="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/>
          <p:nvPr/>
        </p:nvSpPr>
        <p:spPr>
          <a:xfrm>
            <a:off x="1414450" y="1174000"/>
            <a:ext cx="108600" cy="108600"/>
          </a:xfrm>
          <a:prstGeom prst="ellipse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991750" y="1174000"/>
            <a:ext cx="108600" cy="108600"/>
          </a:xfrm>
          <a:prstGeom prst="ellipse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120525" y="1174000"/>
            <a:ext cx="108600" cy="108600"/>
          </a:xfrm>
          <a:prstGeom prst="ellipse">
            <a:avLst/>
          </a:prstGeom>
          <a:solidFill>
            <a:srgbClr val="EA43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672950" y="1174000"/>
            <a:ext cx="108600" cy="108600"/>
          </a:xfrm>
          <a:prstGeom prst="ellipse">
            <a:avLst/>
          </a:prstGeom>
          <a:solidFill>
            <a:srgbClr val="EA43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837900" y="1163025"/>
            <a:ext cx="108600" cy="108600"/>
          </a:xfrm>
          <a:prstGeom prst="ellipse">
            <a:avLst/>
          </a:prstGeom>
          <a:solidFill>
            <a:srgbClr val="34A85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401300" y="1163025"/>
            <a:ext cx="108600" cy="108600"/>
          </a:xfrm>
          <a:prstGeom prst="ellipse">
            <a:avLst/>
          </a:prstGeom>
          <a:solidFill>
            <a:srgbClr val="34A85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7041535" y="1089426"/>
            <a:ext cx="264735" cy="277738"/>
            <a:chOff x="4289305" y="3983168"/>
            <a:chExt cx="663996" cy="696609"/>
          </a:xfrm>
        </p:grpSpPr>
        <p:sp>
          <p:nvSpPr>
            <p:cNvPr id="92" name="Google Shape;92;p15"/>
            <p:cNvSpPr/>
            <p:nvPr/>
          </p:nvSpPr>
          <p:spPr>
            <a:xfrm>
              <a:off x="4289305" y="3983168"/>
              <a:ext cx="663996" cy="696609"/>
            </a:xfrm>
            <a:custGeom>
              <a:rect b="b" l="l" r="r" t="t"/>
              <a:pathLst>
                <a:path extrusionOk="0" h="341" w="325">
                  <a:moveTo>
                    <a:pt x="293" y="44"/>
                  </a:moveTo>
                  <a:cubicBezTo>
                    <a:pt x="237" y="44"/>
                    <a:pt x="237" y="44"/>
                    <a:pt x="237" y="44"/>
                  </a:cubicBezTo>
                  <a:cubicBezTo>
                    <a:pt x="214" y="17"/>
                    <a:pt x="174" y="0"/>
                    <a:pt x="128" y="0"/>
                  </a:cubicBezTo>
                  <a:cubicBezTo>
                    <a:pt x="57" y="0"/>
                    <a:pt x="0" y="41"/>
                    <a:pt x="0" y="91"/>
                  </a:cubicBezTo>
                  <a:cubicBezTo>
                    <a:pt x="0" y="142"/>
                    <a:pt x="57" y="183"/>
                    <a:pt x="128" y="183"/>
                  </a:cubicBezTo>
                  <a:cubicBezTo>
                    <a:pt x="128" y="183"/>
                    <a:pt x="129" y="183"/>
                    <a:pt x="130" y="183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0" y="327"/>
                    <a:pt x="144" y="341"/>
                    <a:pt x="162" y="341"/>
                  </a:cubicBezTo>
                  <a:cubicBezTo>
                    <a:pt x="293" y="341"/>
                    <a:pt x="293" y="341"/>
                    <a:pt x="293" y="341"/>
                  </a:cubicBezTo>
                  <a:cubicBezTo>
                    <a:pt x="311" y="341"/>
                    <a:pt x="325" y="327"/>
                    <a:pt x="325" y="310"/>
                  </a:cubicBezTo>
                  <a:cubicBezTo>
                    <a:pt x="325" y="76"/>
                    <a:pt x="325" y="76"/>
                    <a:pt x="325" y="76"/>
                  </a:cubicBezTo>
                  <a:cubicBezTo>
                    <a:pt x="325" y="58"/>
                    <a:pt x="311" y="44"/>
                    <a:pt x="293" y="44"/>
                  </a:cubicBezTo>
                  <a:close/>
                  <a:moveTo>
                    <a:pt x="128" y="172"/>
                  </a:moveTo>
                  <a:cubicBezTo>
                    <a:pt x="63" y="172"/>
                    <a:pt x="11" y="135"/>
                    <a:pt x="11" y="91"/>
                  </a:cubicBezTo>
                  <a:cubicBezTo>
                    <a:pt x="11" y="47"/>
                    <a:pt x="63" y="11"/>
                    <a:pt x="128" y="11"/>
                  </a:cubicBezTo>
                  <a:cubicBezTo>
                    <a:pt x="192" y="11"/>
                    <a:pt x="244" y="47"/>
                    <a:pt x="244" y="91"/>
                  </a:cubicBezTo>
                  <a:cubicBezTo>
                    <a:pt x="244" y="111"/>
                    <a:pt x="233" y="130"/>
                    <a:pt x="213" y="145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6" y="166"/>
                    <a:pt x="225" y="179"/>
                    <a:pt x="236" y="189"/>
                  </a:cubicBezTo>
                  <a:cubicBezTo>
                    <a:pt x="216" y="186"/>
                    <a:pt x="196" y="178"/>
                    <a:pt x="181" y="165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60" y="169"/>
                    <a:pt x="144" y="172"/>
                    <a:pt x="128" y="172"/>
                  </a:cubicBezTo>
                  <a:close/>
                  <a:moveTo>
                    <a:pt x="228" y="324"/>
                  </a:moveTo>
                  <a:cubicBezTo>
                    <a:pt x="210" y="324"/>
                    <a:pt x="196" y="310"/>
                    <a:pt x="196" y="293"/>
                  </a:cubicBezTo>
                  <a:cubicBezTo>
                    <a:pt x="196" y="275"/>
                    <a:pt x="210" y="261"/>
                    <a:pt x="228" y="261"/>
                  </a:cubicBezTo>
                  <a:cubicBezTo>
                    <a:pt x="245" y="261"/>
                    <a:pt x="259" y="275"/>
                    <a:pt x="259" y="293"/>
                  </a:cubicBezTo>
                  <a:cubicBezTo>
                    <a:pt x="259" y="310"/>
                    <a:pt x="245" y="324"/>
                    <a:pt x="228" y="324"/>
                  </a:cubicBezTo>
                  <a:close/>
                  <a:moveTo>
                    <a:pt x="298" y="239"/>
                  </a:moveTo>
                  <a:cubicBezTo>
                    <a:pt x="157" y="239"/>
                    <a:pt x="157" y="239"/>
                    <a:pt x="157" y="239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4" y="179"/>
                    <a:pt x="170" y="178"/>
                    <a:pt x="176" y="176"/>
                  </a:cubicBezTo>
                  <a:cubicBezTo>
                    <a:pt x="218" y="209"/>
                    <a:pt x="273" y="203"/>
                    <a:pt x="273" y="203"/>
                  </a:cubicBezTo>
                  <a:cubicBezTo>
                    <a:pt x="273" y="203"/>
                    <a:pt x="239" y="184"/>
                    <a:pt x="224" y="152"/>
                  </a:cubicBezTo>
                  <a:cubicBezTo>
                    <a:pt x="244" y="135"/>
                    <a:pt x="256" y="114"/>
                    <a:pt x="256" y="91"/>
                  </a:cubicBezTo>
                  <a:cubicBezTo>
                    <a:pt x="256" y="85"/>
                    <a:pt x="255" y="79"/>
                    <a:pt x="253" y="74"/>
                  </a:cubicBezTo>
                  <a:cubicBezTo>
                    <a:pt x="298" y="74"/>
                    <a:pt x="298" y="74"/>
                    <a:pt x="298" y="74"/>
                  </a:cubicBezTo>
                  <a:lnTo>
                    <a:pt x="298" y="239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46625" lIns="93275" spcFirstLastPara="1" rIns="93275" wrap="square" tIns="4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362359" y="4037957"/>
              <a:ext cx="374395" cy="262207"/>
            </a:xfrm>
            <a:custGeom>
              <a:rect b="b" l="l" r="r" t="t"/>
              <a:pathLst>
                <a:path extrusionOk="0" h="128" w="183">
                  <a:moveTo>
                    <a:pt x="183" y="64"/>
                  </a:moveTo>
                  <a:cubicBezTo>
                    <a:pt x="183" y="29"/>
                    <a:pt x="142" y="0"/>
                    <a:pt x="92" y="0"/>
                  </a:cubicBezTo>
                  <a:cubicBezTo>
                    <a:pt x="41" y="0"/>
                    <a:pt x="0" y="29"/>
                    <a:pt x="0" y="64"/>
                  </a:cubicBezTo>
                  <a:cubicBezTo>
                    <a:pt x="0" y="99"/>
                    <a:pt x="41" y="128"/>
                    <a:pt x="92" y="128"/>
                  </a:cubicBezTo>
                  <a:cubicBezTo>
                    <a:pt x="142" y="128"/>
                    <a:pt x="183" y="99"/>
                    <a:pt x="183" y="64"/>
                  </a:cubicBezTo>
                  <a:close/>
                  <a:moveTo>
                    <a:pt x="138" y="75"/>
                  </a:moveTo>
                  <a:cubicBezTo>
                    <a:pt x="138" y="78"/>
                    <a:pt x="135" y="81"/>
                    <a:pt x="132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8"/>
                    <a:pt x="106" y="111"/>
                    <a:pt x="103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7" y="111"/>
                    <a:pt x="75" y="108"/>
                    <a:pt x="75" y="105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48" y="81"/>
                    <a:pt x="45" y="78"/>
                    <a:pt x="45" y="7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0"/>
                    <a:pt x="48" y="48"/>
                    <a:pt x="51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0"/>
                    <a:pt x="77" y="18"/>
                    <a:pt x="80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6" y="18"/>
                    <a:pt x="108" y="20"/>
                    <a:pt x="108" y="23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5" y="48"/>
                    <a:pt x="138" y="50"/>
                    <a:pt x="138" y="53"/>
                  </a:cubicBezTo>
                  <a:lnTo>
                    <a:pt x="138" y="75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46625" lIns="93275" spcFirstLastPara="1" rIns="93275" wrap="square" tIns="4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736753" y="4549325"/>
              <a:ext cx="32613" cy="67835"/>
            </a:xfrm>
            <a:custGeom>
              <a:rect b="b" l="l" r="r" t="t"/>
              <a:pathLst>
                <a:path extrusionOk="0" h="33" w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3"/>
                    <a:pt x="8" y="33"/>
                  </a:cubicBezTo>
                  <a:cubicBezTo>
                    <a:pt x="13" y="33"/>
                    <a:pt x="16" y="30"/>
                    <a:pt x="16" y="2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46625" lIns="93275" spcFirstLastPara="1" rIns="93275" wrap="square" tIns="4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5"/>
          <p:cNvSpPr txBox="1"/>
          <p:nvPr/>
        </p:nvSpPr>
        <p:spPr>
          <a:xfrm>
            <a:off x="2995825" y="601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rgbClr val="EA433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Why is it important to solve it?</a:t>
            </a:r>
            <a:endParaRPr sz="1300"/>
          </a:p>
        </p:txBody>
      </p:sp>
      <p:sp>
        <p:nvSpPr>
          <p:cNvPr id="96" name="Google Shape;96;p15"/>
          <p:cNvSpPr txBox="1"/>
          <p:nvPr/>
        </p:nvSpPr>
        <p:spPr>
          <a:xfrm>
            <a:off x="5763025" y="5929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Which Industry will benefit?</a:t>
            </a:r>
            <a:endParaRPr sz="130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descr="A large, simple icon of a magnifying glass looking backward over a medical chart BLUE"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950" y="1035850"/>
            <a:ext cx="3849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arge, bold icon of a cracked piggy bank or a downward-trending graph with a dollar sign" id="98" name="Google Shape;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025" y="1035850"/>
            <a:ext cx="454801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145550" y="5929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is the issue?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546719" y="1726806"/>
            <a:ext cx="2442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Jiga</a:t>
            </a: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supports old house in a rural area and is having some symptoms like fatigue, mood swings, blurred vision. She is concerned about what to do next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309078" y="1726806"/>
            <a:ext cx="2245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She goes to her Doctor and explain the symptoms.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874650" y="1726806"/>
            <a:ext cx="2488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Doctor requests previous health records, stress test reports and the current vitals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874650" y="3429298"/>
            <a:ext cx="2488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Doctor explains the treatment, prescribes medicines with follow up schedules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332778" y="3429298"/>
            <a:ext cx="2197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Patient understands her condition based on the information obtained by trained doctors, takes sick days and changes lifestyle required for improvement of the condition.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069212" y="2832077"/>
            <a:ext cx="724800" cy="4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53763" r="0" t="0"/>
          <a:stretch/>
        </p:blipFill>
        <p:spPr>
          <a:xfrm flipH="1">
            <a:off x="1405254" y="1152600"/>
            <a:ext cx="724931" cy="490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4030331" y="1139983"/>
            <a:ext cx="956996" cy="519975"/>
            <a:chOff x="4264049" y="1478693"/>
            <a:chExt cx="775649" cy="421442"/>
          </a:xfrm>
        </p:grpSpPr>
        <p:pic>
          <p:nvPicPr>
            <p:cNvPr id="113" name="Google Shape;11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4049" y="1483607"/>
              <a:ext cx="221420" cy="416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6"/>
            <p:cNvSpPr/>
            <p:nvPr/>
          </p:nvSpPr>
          <p:spPr>
            <a:xfrm>
              <a:off x="4453799" y="1478693"/>
              <a:ext cx="585900" cy="211500"/>
            </a:xfrm>
            <a:prstGeom prst="wedgeRoundRectCallout">
              <a:avLst>
                <a:gd fmla="val -38420" name="adj1"/>
                <a:gd fmla="val 78346" name="adj2"/>
                <a:gd fmla="val 0" name="adj3"/>
              </a:avLst>
            </a:prstGeom>
            <a:solidFill>
              <a:srgbClr val="4285F4"/>
            </a:solidFill>
            <a:ln>
              <a:noFill/>
            </a:ln>
            <a:effectLst>
              <a:outerShdw blurRad="52883" rotWithShape="0" algn="bl">
                <a:srgbClr val="3C4043">
                  <a:alpha val="20000"/>
                </a:srgbClr>
              </a:outerShdw>
            </a:effectLst>
          </p:spPr>
          <p:txBody>
            <a:bodyPr anchorCtr="0" anchor="ctr" bIns="112800" lIns="112800" spcFirstLastPara="1" rIns="112800" wrap="square" tIns="112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3">
                  <a:solidFill>
                    <a:srgbClr val="FFFFFF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Hi, how can I help?</a:t>
              </a:r>
              <a:endParaRPr sz="49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375" y="2703980"/>
            <a:ext cx="1046377" cy="742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6268267" y="1184703"/>
            <a:ext cx="1701265" cy="452116"/>
            <a:chOff x="6414587" y="1424953"/>
            <a:chExt cx="1701265" cy="452116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14587" y="1424953"/>
              <a:ext cx="553170" cy="452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24178" y="1491510"/>
              <a:ext cx="366626" cy="31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 rotWithShape="1">
            <a:blip r:embed="rId9">
              <a:alphaModFix/>
            </a:blip>
            <a:srcRect b="0" l="0" r="42584" t="36932"/>
            <a:stretch/>
          </p:blipFill>
          <p:spPr>
            <a:xfrm>
              <a:off x="7382069" y="1477567"/>
              <a:ext cx="733783" cy="342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6"/>
          <p:cNvSpPr/>
          <p:nvPr/>
        </p:nvSpPr>
        <p:spPr>
          <a:xfrm>
            <a:off x="2501900" y="1363300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581875" y="1363300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5105875" y="1363300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105875" y="3031613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109100" y="1363300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6109100" y="3031613"/>
            <a:ext cx="123000" cy="1230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6"/>
          <p:cNvCxnSpPr>
            <a:stCxn id="120" idx="6"/>
            <a:endCxn id="121" idx="2"/>
          </p:cNvCxnSpPr>
          <p:nvPr/>
        </p:nvCxnSpPr>
        <p:spPr>
          <a:xfrm>
            <a:off x="2624900" y="1424800"/>
            <a:ext cx="957000" cy="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5195975" y="1424800"/>
            <a:ext cx="957000" cy="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5195975" y="3092950"/>
            <a:ext cx="957000" cy="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6"/>
          <p:cNvCxnSpPr>
            <a:stCxn id="107" idx="3"/>
            <a:endCxn id="108" idx="3"/>
          </p:cNvCxnSpPr>
          <p:nvPr/>
        </p:nvCxnSpPr>
        <p:spPr>
          <a:xfrm>
            <a:off x="8363150" y="1859106"/>
            <a:ext cx="600" cy="17025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5F636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0" name="Google Shape;130;p16"/>
          <p:cNvSpPr/>
          <p:nvPr/>
        </p:nvSpPr>
        <p:spPr>
          <a:xfrm>
            <a:off x="2989900" y="1292500"/>
            <a:ext cx="186000" cy="264600"/>
          </a:xfrm>
          <a:prstGeom prst="chevron">
            <a:avLst>
              <a:gd fmla="val 50000" name="adj"/>
            </a:avLst>
          </a:prstGeom>
          <a:solidFill>
            <a:srgbClr val="5F636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 flipH="1">
            <a:off x="5540600" y="2960650"/>
            <a:ext cx="186000" cy="264600"/>
          </a:xfrm>
          <a:prstGeom prst="chevron">
            <a:avLst>
              <a:gd fmla="val 50000" name="adj"/>
            </a:avLst>
          </a:prstGeom>
          <a:solidFill>
            <a:srgbClr val="5F636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534813" y="1292500"/>
            <a:ext cx="186000" cy="264600"/>
          </a:xfrm>
          <a:prstGeom prst="chevron">
            <a:avLst>
              <a:gd fmla="val 50000" name="adj"/>
            </a:avLst>
          </a:prstGeom>
          <a:solidFill>
            <a:srgbClr val="5F636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5400000">
            <a:off x="8513650" y="2521725"/>
            <a:ext cx="186000" cy="264600"/>
          </a:xfrm>
          <a:prstGeom prst="chevron">
            <a:avLst>
              <a:gd fmla="val 50000" name="adj"/>
            </a:avLst>
          </a:prstGeom>
          <a:solidFill>
            <a:srgbClr val="5F636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3675" y="413200"/>
            <a:ext cx="49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Anxious, Reactive Health Journey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3992998" y="1292500"/>
            <a:ext cx="347045" cy="367057"/>
          </a:xfrm>
          <a:custGeom>
            <a:rect b="b" l="l" r="r" t="t"/>
            <a:pathLst>
              <a:path extrusionOk="0" h="3262729" w="2570703">
                <a:moveTo>
                  <a:pt x="899765" y="1739815"/>
                </a:moveTo>
                <a:lnTo>
                  <a:pt x="908097" y="1771116"/>
                </a:lnTo>
                <a:cubicBezTo>
                  <a:pt x="918956" y="1802636"/>
                  <a:pt x="931433" y="1834362"/>
                  <a:pt x="942347" y="1864524"/>
                </a:cubicBezTo>
                <a:cubicBezTo>
                  <a:pt x="986004" y="1985174"/>
                  <a:pt x="1074507" y="2168927"/>
                  <a:pt x="1130466" y="2264574"/>
                </a:cubicBezTo>
                <a:lnTo>
                  <a:pt x="1162205" y="2315380"/>
                </a:lnTo>
                <a:lnTo>
                  <a:pt x="1206411" y="2039894"/>
                </a:lnTo>
                <a:lnTo>
                  <a:pt x="1177352" y="1951557"/>
                </a:lnTo>
                <a:lnTo>
                  <a:pt x="1285352" y="1874053"/>
                </a:lnTo>
                <a:lnTo>
                  <a:pt x="1393352" y="1951557"/>
                </a:lnTo>
                <a:lnTo>
                  <a:pt x="1364295" y="2039890"/>
                </a:lnTo>
                <a:lnTo>
                  <a:pt x="1408500" y="2315378"/>
                </a:lnTo>
                <a:lnTo>
                  <a:pt x="1440238" y="2264574"/>
                </a:lnTo>
                <a:cubicBezTo>
                  <a:pt x="1496197" y="2168927"/>
                  <a:pt x="1584700" y="1985174"/>
                  <a:pt x="1628357" y="1864524"/>
                </a:cubicBezTo>
                <a:cubicBezTo>
                  <a:pt x="1639271" y="1834362"/>
                  <a:pt x="1651748" y="1802636"/>
                  <a:pt x="1662606" y="1771116"/>
                </a:cubicBezTo>
                <a:lnTo>
                  <a:pt x="1670938" y="1739815"/>
                </a:lnTo>
                <a:lnTo>
                  <a:pt x="1747164" y="1759304"/>
                </a:lnTo>
                <a:lnTo>
                  <a:pt x="1849425" y="1792525"/>
                </a:lnTo>
                <a:lnTo>
                  <a:pt x="1854469" y="1802613"/>
                </a:lnTo>
                <a:cubicBezTo>
                  <a:pt x="1861216" y="1830791"/>
                  <a:pt x="1868757" y="1854604"/>
                  <a:pt x="1868757" y="1900244"/>
                </a:cubicBezTo>
                <a:cubicBezTo>
                  <a:pt x="1868757" y="1945884"/>
                  <a:pt x="1859232" y="2039150"/>
                  <a:pt x="1854469" y="2076456"/>
                </a:cubicBezTo>
                <a:lnTo>
                  <a:pt x="1840181" y="2124081"/>
                </a:lnTo>
                <a:cubicBezTo>
                  <a:pt x="1821925" y="2133209"/>
                  <a:pt x="1779063" y="2120906"/>
                  <a:pt x="1744932" y="2131225"/>
                </a:cubicBezTo>
                <a:cubicBezTo>
                  <a:pt x="1710801" y="2141544"/>
                  <a:pt x="1669128" y="2155435"/>
                  <a:pt x="1635394" y="2185994"/>
                </a:cubicBezTo>
                <a:cubicBezTo>
                  <a:pt x="1601660" y="2216553"/>
                  <a:pt x="1567925" y="2264575"/>
                  <a:pt x="1542525" y="2314581"/>
                </a:cubicBezTo>
                <a:cubicBezTo>
                  <a:pt x="1517125" y="2364587"/>
                  <a:pt x="1504425" y="2425309"/>
                  <a:pt x="1482994" y="2486031"/>
                </a:cubicBezTo>
                <a:cubicBezTo>
                  <a:pt x="1461563" y="2546753"/>
                  <a:pt x="1429416" y="2626129"/>
                  <a:pt x="1413938" y="2678913"/>
                </a:cubicBezTo>
                <a:cubicBezTo>
                  <a:pt x="1398460" y="2731697"/>
                  <a:pt x="1391316" y="2766226"/>
                  <a:pt x="1390125" y="2802738"/>
                </a:cubicBezTo>
                <a:cubicBezTo>
                  <a:pt x="1388934" y="2839250"/>
                  <a:pt x="1392506" y="2871001"/>
                  <a:pt x="1406794" y="2897988"/>
                </a:cubicBezTo>
                <a:cubicBezTo>
                  <a:pt x="1421081" y="2924976"/>
                  <a:pt x="1453625" y="2950375"/>
                  <a:pt x="1475850" y="2964663"/>
                </a:cubicBezTo>
                <a:cubicBezTo>
                  <a:pt x="1498075" y="2978951"/>
                  <a:pt x="1521888" y="2981729"/>
                  <a:pt x="1540144" y="2983713"/>
                </a:cubicBezTo>
                <a:cubicBezTo>
                  <a:pt x="1558400" y="2985697"/>
                  <a:pt x="1575466" y="2983713"/>
                  <a:pt x="1585388" y="2976569"/>
                </a:cubicBezTo>
                <a:cubicBezTo>
                  <a:pt x="1595310" y="2969425"/>
                  <a:pt x="1599278" y="2953550"/>
                  <a:pt x="1599675" y="2940850"/>
                </a:cubicBezTo>
                <a:cubicBezTo>
                  <a:pt x="1600072" y="2928150"/>
                  <a:pt x="1595310" y="2910291"/>
                  <a:pt x="1587769" y="2900369"/>
                </a:cubicBezTo>
                <a:cubicBezTo>
                  <a:pt x="1580228" y="2890447"/>
                  <a:pt x="1566338" y="2888066"/>
                  <a:pt x="1554432" y="2881319"/>
                </a:cubicBezTo>
                <a:cubicBezTo>
                  <a:pt x="1542526" y="2874572"/>
                  <a:pt x="1525460" y="2870207"/>
                  <a:pt x="1516332" y="2859888"/>
                </a:cubicBezTo>
                <a:cubicBezTo>
                  <a:pt x="1507204" y="2849569"/>
                  <a:pt x="1501647" y="2838059"/>
                  <a:pt x="1499663" y="2819406"/>
                </a:cubicBezTo>
                <a:cubicBezTo>
                  <a:pt x="1497678" y="2800753"/>
                  <a:pt x="1490138" y="2799959"/>
                  <a:pt x="1504425" y="2747969"/>
                </a:cubicBezTo>
                <a:cubicBezTo>
                  <a:pt x="1518712" y="2695979"/>
                  <a:pt x="1560782" y="2576916"/>
                  <a:pt x="1585388" y="2507463"/>
                </a:cubicBezTo>
                <a:cubicBezTo>
                  <a:pt x="1609994" y="2438010"/>
                  <a:pt x="1628251" y="2372922"/>
                  <a:pt x="1652063" y="2331250"/>
                </a:cubicBezTo>
                <a:cubicBezTo>
                  <a:pt x="1675875" y="2289578"/>
                  <a:pt x="1703657" y="2274497"/>
                  <a:pt x="1728263" y="2257431"/>
                </a:cubicBezTo>
                <a:cubicBezTo>
                  <a:pt x="1752869" y="2240365"/>
                  <a:pt x="1775888" y="2233221"/>
                  <a:pt x="1799700" y="2228856"/>
                </a:cubicBezTo>
                <a:cubicBezTo>
                  <a:pt x="1823512" y="2224491"/>
                  <a:pt x="1845341" y="2224888"/>
                  <a:pt x="1871138" y="2231238"/>
                </a:cubicBezTo>
                <a:cubicBezTo>
                  <a:pt x="1896935" y="2237588"/>
                  <a:pt x="1931463" y="2249097"/>
                  <a:pt x="1954482" y="2266956"/>
                </a:cubicBezTo>
                <a:cubicBezTo>
                  <a:pt x="1977501" y="2284815"/>
                  <a:pt x="1996947" y="2312597"/>
                  <a:pt x="2009250" y="2338394"/>
                </a:cubicBezTo>
                <a:cubicBezTo>
                  <a:pt x="2021553" y="2364191"/>
                  <a:pt x="2026713" y="2381654"/>
                  <a:pt x="2028300" y="2421738"/>
                </a:cubicBezTo>
                <a:cubicBezTo>
                  <a:pt x="2029888" y="2461822"/>
                  <a:pt x="2023537" y="2520560"/>
                  <a:pt x="2018775" y="2578900"/>
                </a:cubicBezTo>
                <a:cubicBezTo>
                  <a:pt x="2014013" y="2637240"/>
                  <a:pt x="2007265" y="2718203"/>
                  <a:pt x="1999725" y="2771781"/>
                </a:cubicBezTo>
                <a:cubicBezTo>
                  <a:pt x="1992185" y="2825359"/>
                  <a:pt x="1984248" y="2870603"/>
                  <a:pt x="1973532" y="2900369"/>
                </a:cubicBezTo>
                <a:cubicBezTo>
                  <a:pt x="1962816" y="2930135"/>
                  <a:pt x="1950513" y="2940850"/>
                  <a:pt x="1935432" y="2950375"/>
                </a:cubicBezTo>
                <a:cubicBezTo>
                  <a:pt x="1920351" y="2959900"/>
                  <a:pt x="1900506" y="2955138"/>
                  <a:pt x="1883044" y="2957519"/>
                </a:cubicBezTo>
                <a:cubicBezTo>
                  <a:pt x="1865582" y="2959900"/>
                  <a:pt x="1841770" y="2956725"/>
                  <a:pt x="1830657" y="2964662"/>
                </a:cubicBezTo>
                <a:cubicBezTo>
                  <a:pt x="1819545" y="2972600"/>
                  <a:pt x="1815972" y="2992047"/>
                  <a:pt x="1816369" y="3005144"/>
                </a:cubicBezTo>
                <a:cubicBezTo>
                  <a:pt x="1816766" y="3018241"/>
                  <a:pt x="1823116" y="3033719"/>
                  <a:pt x="1833038" y="3043244"/>
                </a:cubicBezTo>
                <a:cubicBezTo>
                  <a:pt x="1842960" y="3052769"/>
                  <a:pt x="1851691" y="3060707"/>
                  <a:pt x="1875900" y="3062294"/>
                </a:cubicBezTo>
                <a:cubicBezTo>
                  <a:pt x="1900109" y="3063881"/>
                  <a:pt x="1950910" y="3062294"/>
                  <a:pt x="1978294" y="3052769"/>
                </a:cubicBezTo>
                <a:cubicBezTo>
                  <a:pt x="2005678" y="3043244"/>
                  <a:pt x="2023538" y="3024988"/>
                  <a:pt x="2040207" y="3005144"/>
                </a:cubicBezTo>
                <a:cubicBezTo>
                  <a:pt x="2056876" y="2985300"/>
                  <a:pt x="2067592" y="2971806"/>
                  <a:pt x="2078307" y="2933706"/>
                </a:cubicBezTo>
                <a:cubicBezTo>
                  <a:pt x="2089022" y="2895606"/>
                  <a:pt x="2096562" y="2835678"/>
                  <a:pt x="2104500" y="2776544"/>
                </a:cubicBezTo>
                <a:cubicBezTo>
                  <a:pt x="2112438" y="2717410"/>
                  <a:pt x="2120773" y="2636844"/>
                  <a:pt x="2125932" y="2578900"/>
                </a:cubicBezTo>
                <a:cubicBezTo>
                  <a:pt x="2131092" y="2520956"/>
                  <a:pt x="2134663" y="2464997"/>
                  <a:pt x="2135457" y="2428881"/>
                </a:cubicBezTo>
                <a:cubicBezTo>
                  <a:pt x="2136251" y="2392765"/>
                  <a:pt x="2137838" y="2388797"/>
                  <a:pt x="2130694" y="2362206"/>
                </a:cubicBezTo>
                <a:cubicBezTo>
                  <a:pt x="2123550" y="2335616"/>
                  <a:pt x="2110850" y="2298707"/>
                  <a:pt x="2092594" y="2269338"/>
                </a:cubicBezTo>
                <a:cubicBezTo>
                  <a:pt x="2074338" y="2239969"/>
                  <a:pt x="2043779" y="2206631"/>
                  <a:pt x="2021157" y="2185994"/>
                </a:cubicBezTo>
                <a:cubicBezTo>
                  <a:pt x="1998535" y="2165357"/>
                  <a:pt x="1966388" y="2162579"/>
                  <a:pt x="1956863" y="2145513"/>
                </a:cubicBezTo>
                <a:lnTo>
                  <a:pt x="1964007" y="2083600"/>
                </a:lnTo>
                <a:cubicBezTo>
                  <a:pt x="1967182" y="2050659"/>
                  <a:pt x="1976310" y="1992319"/>
                  <a:pt x="1975913" y="1947869"/>
                </a:cubicBezTo>
                <a:cubicBezTo>
                  <a:pt x="1975714" y="1925644"/>
                  <a:pt x="1973928" y="1902427"/>
                  <a:pt x="1971299" y="1880003"/>
                </a:cubicBezTo>
                <a:lnTo>
                  <a:pt x="1963424" y="1828636"/>
                </a:lnTo>
                <a:lnTo>
                  <a:pt x="1972657" y="1831523"/>
                </a:lnTo>
                <a:cubicBezTo>
                  <a:pt x="2063126" y="1859465"/>
                  <a:pt x="2164925" y="1891314"/>
                  <a:pt x="2228326" y="1924056"/>
                </a:cubicBezTo>
                <a:cubicBezTo>
                  <a:pt x="2312860" y="1967712"/>
                  <a:pt x="2353341" y="1997478"/>
                  <a:pt x="2395013" y="2066931"/>
                </a:cubicBezTo>
                <a:cubicBezTo>
                  <a:pt x="2436685" y="2136384"/>
                  <a:pt x="2451369" y="2200678"/>
                  <a:pt x="2478357" y="2340775"/>
                </a:cubicBezTo>
                <a:cubicBezTo>
                  <a:pt x="2505345" y="2480872"/>
                  <a:pt x="2541857" y="2768607"/>
                  <a:pt x="2556938" y="2907513"/>
                </a:cubicBezTo>
                <a:cubicBezTo>
                  <a:pt x="2572019" y="3046419"/>
                  <a:pt x="2572416" y="3107140"/>
                  <a:pt x="2568844" y="3174212"/>
                </a:cubicBezTo>
                <a:cubicBezTo>
                  <a:pt x="2566165" y="3224516"/>
                  <a:pt x="2537144" y="3243343"/>
                  <a:pt x="2489315" y="3255808"/>
                </a:cubicBezTo>
                <a:lnTo>
                  <a:pt x="2456271" y="3262729"/>
                </a:lnTo>
                <a:lnTo>
                  <a:pt x="114432" y="3262729"/>
                </a:lnTo>
                <a:lnTo>
                  <a:pt x="81388" y="3255808"/>
                </a:lnTo>
                <a:cubicBezTo>
                  <a:pt x="33559" y="3243343"/>
                  <a:pt x="4538" y="3224516"/>
                  <a:pt x="1859" y="3174212"/>
                </a:cubicBezTo>
                <a:cubicBezTo>
                  <a:pt x="-1713" y="3107140"/>
                  <a:pt x="-1316" y="3046419"/>
                  <a:pt x="13765" y="2907513"/>
                </a:cubicBezTo>
                <a:cubicBezTo>
                  <a:pt x="28846" y="2768607"/>
                  <a:pt x="65358" y="2480872"/>
                  <a:pt x="92346" y="2340775"/>
                </a:cubicBezTo>
                <a:cubicBezTo>
                  <a:pt x="119334" y="2200678"/>
                  <a:pt x="134018" y="2136384"/>
                  <a:pt x="175690" y="2066931"/>
                </a:cubicBezTo>
                <a:cubicBezTo>
                  <a:pt x="217362" y="1997478"/>
                  <a:pt x="257843" y="1967712"/>
                  <a:pt x="342377" y="1924056"/>
                </a:cubicBezTo>
                <a:cubicBezTo>
                  <a:pt x="405777" y="1891314"/>
                  <a:pt x="507576" y="1859465"/>
                  <a:pt x="598045" y="1831523"/>
                </a:cubicBezTo>
                <a:lnTo>
                  <a:pt x="649803" y="1815340"/>
                </a:lnTo>
                <a:lnTo>
                  <a:pt x="644794" y="1831188"/>
                </a:lnTo>
                <a:cubicBezTo>
                  <a:pt x="632491" y="1867304"/>
                  <a:pt x="620585" y="1912151"/>
                  <a:pt x="611457" y="1955013"/>
                </a:cubicBezTo>
                <a:cubicBezTo>
                  <a:pt x="602329" y="1997875"/>
                  <a:pt x="594391" y="2040341"/>
                  <a:pt x="590025" y="2088363"/>
                </a:cubicBezTo>
                <a:cubicBezTo>
                  <a:pt x="585659" y="2136385"/>
                  <a:pt x="580897" y="2173294"/>
                  <a:pt x="585263" y="2243144"/>
                </a:cubicBezTo>
                <a:cubicBezTo>
                  <a:pt x="589629" y="2312994"/>
                  <a:pt x="597170" y="2413007"/>
                  <a:pt x="616220" y="2507463"/>
                </a:cubicBezTo>
                <a:cubicBezTo>
                  <a:pt x="630507" y="2578305"/>
                  <a:pt x="657519" y="2676829"/>
                  <a:pt x="679676" y="2748787"/>
                </a:cubicBezTo>
                <a:lnTo>
                  <a:pt x="685880" y="2767847"/>
                </a:lnTo>
                <a:lnTo>
                  <a:pt x="684591" y="2768717"/>
                </a:lnTo>
                <a:cubicBezTo>
                  <a:pt x="658532" y="2794776"/>
                  <a:pt x="642414" y="2830776"/>
                  <a:pt x="642414" y="2870540"/>
                </a:cubicBezTo>
                <a:cubicBezTo>
                  <a:pt x="642414" y="2950069"/>
                  <a:pt x="706885" y="3014540"/>
                  <a:pt x="786414" y="3014540"/>
                </a:cubicBezTo>
                <a:cubicBezTo>
                  <a:pt x="865943" y="3014540"/>
                  <a:pt x="930414" y="2950069"/>
                  <a:pt x="930414" y="2870540"/>
                </a:cubicBezTo>
                <a:cubicBezTo>
                  <a:pt x="930414" y="2791011"/>
                  <a:pt x="865943" y="2726540"/>
                  <a:pt x="786414" y="2726540"/>
                </a:cubicBezTo>
                <a:lnTo>
                  <a:pt x="778032" y="2728233"/>
                </a:lnTo>
                <a:lnTo>
                  <a:pt x="751950" y="2664625"/>
                </a:lnTo>
                <a:cubicBezTo>
                  <a:pt x="736075" y="2612634"/>
                  <a:pt x="720200" y="2547547"/>
                  <a:pt x="709088" y="2481269"/>
                </a:cubicBezTo>
                <a:cubicBezTo>
                  <a:pt x="697976" y="2414991"/>
                  <a:pt x="687259" y="2339982"/>
                  <a:pt x="685275" y="2266957"/>
                </a:cubicBezTo>
                <a:cubicBezTo>
                  <a:pt x="683291" y="2193932"/>
                  <a:pt x="682498" y="2125272"/>
                  <a:pt x="697182" y="2043119"/>
                </a:cubicBezTo>
                <a:cubicBezTo>
                  <a:pt x="708195" y="1981504"/>
                  <a:pt x="727468" y="1893993"/>
                  <a:pt x="749979" y="1829309"/>
                </a:cubicBezTo>
                <a:lnTo>
                  <a:pt x="772616" y="1775847"/>
                </a:lnTo>
                <a:lnTo>
                  <a:pt x="823538" y="1759304"/>
                </a:lnTo>
                <a:lnTo>
                  <a:pt x="899765" y="1739815"/>
                </a:lnTo>
                <a:close/>
                <a:moveTo>
                  <a:pt x="1392210" y="751"/>
                </a:moveTo>
                <a:cubicBezTo>
                  <a:pt x="1426688" y="2090"/>
                  <a:pt x="1459530" y="5166"/>
                  <a:pt x="1486120" y="9531"/>
                </a:cubicBezTo>
                <a:cubicBezTo>
                  <a:pt x="1539301" y="18262"/>
                  <a:pt x="1574226" y="36519"/>
                  <a:pt x="1607564" y="54775"/>
                </a:cubicBezTo>
                <a:cubicBezTo>
                  <a:pt x="1640902" y="73031"/>
                  <a:pt x="1668286" y="97638"/>
                  <a:pt x="1686145" y="119069"/>
                </a:cubicBezTo>
                <a:cubicBezTo>
                  <a:pt x="1704004" y="140500"/>
                  <a:pt x="1693289" y="163122"/>
                  <a:pt x="1714720" y="183363"/>
                </a:cubicBezTo>
                <a:cubicBezTo>
                  <a:pt x="1736151" y="203604"/>
                  <a:pt x="1784967" y="211938"/>
                  <a:pt x="1814733" y="240513"/>
                </a:cubicBezTo>
                <a:cubicBezTo>
                  <a:pt x="1844499" y="269088"/>
                  <a:pt x="1874264" y="308379"/>
                  <a:pt x="1893314" y="354813"/>
                </a:cubicBezTo>
                <a:cubicBezTo>
                  <a:pt x="1912364" y="401247"/>
                  <a:pt x="1925858" y="463954"/>
                  <a:pt x="1929033" y="519119"/>
                </a:cubicBezTo>
                <a:lnTo>
                  <a:pt x="1925142" y="590291"/>
                </a:lnTo>
                <a:cubicBezTo>
                  <a:pt x="1925150" y="590379"/>
                  <a:pt x="1925158" y="590468"/>
                  <a:pt x="1925166" y="590556"/>
                </a:cubicBezTo>
                <a:lnTo>
                  <a:pt x="1925031" y="592309"/>
                </a:lnTo>
                <a:lnTo>
                  <a:pt x="1924476" y="602463"/>
                </a:lnTo>
                <a:lnTo>
                  <a:pt x="1924251" y="602463"/>
                </a:lnTo>
                <a:lnTo>
                  <a:pt x="1920441" y="652003"/>
                </a:lnTo>
                <a:cubicBezTo>
                  <a:pt x="1911921" y="719143"/>
                  <a:pt x="1894806" y="796832"/>
                  <a:pt x="1894210" y="826300"/>
                </a:cubicBezTo>
                <a:cubicBezTo>
                  <a:pt x="1893416" y="865591"/>
                  <a:pt x="1910481" y="822728"/>
                  <a:pt x="1920403" y="826300"/>
                </a:cubicBezTo>
                <a:cubicBezTo>
                  <a:pt x="1930325" y="829872"/>
                  <a:pt x="1945803" y="831459"/>
                  <a:pt x="1953741" y="847731"/>
                </a:cubicBezTo>
                <a:cubicBezTo>
                  <a:pt x="1961679" y="864003"/>
                  <a:pt x="1969616" y="898134"/>
                  <a:pt x="1968029" y="923931"/>
                </a:cubicBezTo>
                <a:cubicBezTo>
                  <a:pt x="1966442" y="949728"/>
                  <a:pt x="1956916" y="975526"/>
                  <a:pt x="1944216" y="1002513"/>
                </a:cubicBezTo>
                <a:cubicBezTo>
                  <a:pt x="1931516" y="1029500"/>
                  <a:pt x="1915641" y="1065615"/>
                  <a:pt x="1891829" y="1085856"/>
                </a:cubicBezTo>
                <a:cubicBezTo>
                  <a:pt x="1868017" y="1106097"/>
                  <a:pt x="1820391" y="1108876"/>
                  <a:pt x="1801341" y="1123957"/>
                </a:cubicBezTo>
                <a:cubicBezTo>
                  <a:pt x="1782291" y="1139038"/>
                  <a:pt x="1788642" y="1153325"/>
                  <a:pt x="1777529" y="1176344"/>
                </a:cubicBezTo>
                <a:cubicBezTo>
                  <a:pt x="1766416" y="1199363"/>
                  <a:pt x="1759669" y="1220000"/>
                  <a:pt x="1734666" y="1262069"/>
                </a:cubicBezTo>
                <a:cubicBezTo>
                  <a:pt x="1709663" y="1304138"/>
                  <a:pt x="1669579" y="1379147"/>
                  <a:pt x="1627510" y="1428756"/>
                </a:cubicBezTo>
                <a:cubicBezTo>
                  <a:pt x="1585441" y="1478365"/>
                  <a:pt x="1535832" y="1520038"/>
                  <a:pt x="1491779" y="1550200"/>
                </a:cubicBezTo>
                <a:cubicBezTo>
                  <a:pt x="1447726" y="1580362"/>
                  <a:pt x="1404069" y="1599015"/>
                  <a:pt x="1363191" y="1609731"/>
                </a:cubicBezTo>
                <a:lnTo>
                  <a:pt x="1305884" y="1615857"/>
                </a:lnTo>
                <a:lnTo>
                  <a:pt x="1305884" y="1616430"/>
                </a:lnTo>
                <a:lnTo>
                  <a:pt x="1260165" y="1616430"/>
                </a:lnTo>
                <a:lnTo>
                  <a:pt x="1260165" y="1615359"/>
                </a:lnTo>
                <a:lnTo>
                  <a:pt x="1207514" y="1609731"/>
                </a:lnTo>
                <a:cubicBezTo>
                  <a:pt x="1166636" y="1599015"/>
                  <a:pt x="1122979" y="1580362"/>
                  <a:pt x="1078926" y="1550200"/>
                </a:cubicBezTo>
                <a:cubicBezTo>
                  <a:pt x="1034873" y="1520038"/>
                  <a:pt x="985264" y="1478365"/>
                  <a:pt x="943195" y="1428756"/>
                </a:cubicBezTo>
                <a:cubicBezTo>
                  <a:pt x="901126" y="1379147"/>
                  <a:pt x="861042" y="1304138"/>
                  <a:pt x="836039" y="1262069"/>
                </a:cubicBezTo>
                <a:cubicBezTo>
                  <a:pt x="811036" y="1220000"/>
                  <a:pt x="804289" y="1199363"/>
                  <a:pt x="793176" y="1176344"/>
                </a:cubicBezTo>
                <a:cubicBezTo>
                  <a:pt x="782063" y="1153325"/>
                  <a:pt x="788414" y="1139038"/>
                  <a:pt x="769364" y="1123957"/>
                </a:cubicBezTo>
                <a:cubicBezTo>
                  <a:pt x="750314" y="1108876"/>
                  <a:pt x="702688" y="1106097"/>
                  <a:pt x="678876" y="1085856"/>
                </a:cubicBezTo>
                <a:cubicBezTo>
                  <a:pt x="655064" y="1065615"/>
                  <a:pt x="639189" y="1029500"/>
                  <a:pt x="626489" y="1002513"/>
                </a:cubicBezTo>
                <a:cubicBezTo>
                  <a:pt x="613789" y="975526"/>
                  <a:pt x="604263" y="949728"/>
                  <a:pt x="602676" y="923931"/>
                </a:cubicBezTo>
                <a:cubicBezTo>
                  <a:pt x="601089" y="898134"/>
                  <a:pt x="609026" y="864003"/>
                  <a:pt x="616964" y="847731"/>
                </a:cubicBezTo>
                <a:cubicBezTo>
                  <a:pt x="624902" y="831459"/>
                  <a:pt x="640380" y="829872"/>
                  <a:pt x="650302" y="826300"/>
                </a:cubicBezTo>
                <a:cubicBezTo>
                  <a:pt x="660224" y="822728"/>
                  <a:pt x="677289" y="865591"/>
                  <a:pt x="676495" y="826300"/>
                </a:cubicBezTo>
                <a:cubicBezTo>
                  <a:pt x="675701" y="787009"/>
                  <a:pt x="645539" y="661993"/>
                  <a:pt x="645539" y="590556"/>
                </a:cubicBezTo>
                <a:cubicBezTo>
                  <a:pt x="645539" y="519119"/>
                  <a:pt x="660620" y="451253"/>
                  <a:pt x="676495" y="397675"/>
                </a:cubicBezTo>
                <a:cubicBezTo>
                  <a:pt x="692370" y="344097"/>
                  <a:pt x="705467" y="311950"/>
                  <a:pt x="740789" y="269088"/>
                </a:cubicBezTo>
                <a:cubicBezTo>
                  <a:pt x="776111" y="226226"/>
                  <a:pt x="830482" y="178600"/>
                  <a:pt x="888426" y="140500"/>
                </a:cubicBezTo>
                <a:cubicBezTo>
                  <a:pt x="946370" y="102400"/>
                  <a:pt x="1021776" y="63507"/>
                  <a:pt x="1088451" y="40488"/>
                </a:cubicBezTo>
                <a:cubicBezTo>
                  <a:pt x="1155126" y="17469"/>
                  <a:pt x="1222198" y="7547"/>
                  <a:pt x="1288476" y="2388"/>
                </a:cubicBezTo>
                <a:cubicBezTo>
                  <a:pt x="1321615" y="-192"/>
                  <a:pt x="1357731" y="-589"/>
                  <a:pt x="1392210" y="751"/>
                </a:cubicBezTo>
                <a:close/>
              </a:path>
            </a:pathLst>
          </a:custGeom>
          <a:solidFill>
            <a:srgbClr val="A2C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icon with a person on a wellness journey" id="136" name="Google Shape;13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5200" y="2423888"/>
            <a:ext cx="1169062" cy="1169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used girl with problem, hands of people holding question mark to ask young woman (Provided by Getty Images)" id="137" name="Google Shape;13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531" y="2985210"/>
            <a:ext cx="1517563" cy="151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and answer is</a:t>
            </a:r>
            <a:r>
              <a:rPr b="1" lang="en" sz="2300">
                <a:solidFill>
                  <a:srgbClr val="B6D7A8"/>
                </a:solidFill>
              </a:rPr>
              <a:t> Proactive Peace</a:t>
            </a:r>
            <a:endParaRPr b="1" sz="2300">
              <a:solidFill>
                <a:srgbClr val="B6D7A8"/>
              </a:solidFill>
            </a:endParaRPr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311700" y="1667388"/>
            <a:ext cx="4329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Probability Score Dashboard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Personalized Insights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Proactive Nudges/Recommendations</a:t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168675" y="275075"/>
            <a:ext cx="49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Peaceful, Proactive Health Journey</a:t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2467325" y="2064242"/>
            <a:ext cx="5175270" cy="721593"/>
            <a:chOff x="1875700" y="2057267"/>
            <a:chExt cx="5175270" cy="721593"/>
          </a:xfrm>
        </p:grpSpPr>
        <p:cxnSp>
          <p:nvCxnSpPr>
            <p:cNvPr id="152" name="Google Shape;152;p18"/>
            <p:cNvCxnSpPr>
              <a:stCxn id="153" idx="2"/>
              <a:endCxn id="154" idx="0"/>
            </p:cNvCxnSpPr>
            <p:nvPr/>
          </p:nvCxnSpPr>
          <p:spPr>
            <a:xfrm>
              <a:off x="2262970" y="2155504"/>
              <a:ext cx="4788000" cy="9300"/>
            </a:xfrm>
            <a:prstGeom prst="straightConnector1">
              <a:avLst/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3" name="Google Shape;153;p18"/>
            <p:cNvSpPr/>
            <p:nvPr/>
          </p:nvSpPr>
          <p:spPr>
            <a:xfrm rot="10800000">
              <a:off x="1875700" y="2150060"/>
              <a:ext cx="950700" cy="628800"/>
            </a:xfrm>
            <a:prstGeom prst="arc">
              <a:avLst>
                <a:gd fmla="val 17110922" name="adj1"/>
                <a:gd fmla="val 4445260" name="adj2"/>
              </a:avLst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 flipH="1" rot="-5400000">
              <a:off x="4912558" y="2062967"/>
              <a:ext cx="199500" cy="188100"/>
            </a:xfrm>
            <a:prstGeom prst="triangle">
              <a:avLst>
                <a:gd fmla="val 50000" name="adj"/>
              </a:avLst>
            </a:prstGeom>
            <a:solidFill>
              <a:srgbClr val="185AB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900" lIns="58900" spcFirstLastPara="1" rIns="58900" wrap="square" tIns="58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104200" y="1360406"/>
            <a:ext cx="1151700" cy="365919"/>
            <a:chOff x="664975" y="1339523"/>
            <a:chExt cx="1151700" cy="379860"/>
          </a:xfrm>
        </p:grpSpPr>
        <p:sp>
          <p:nvSpPr>
            <p:cNvPr id="157" name="Google Shape;157;p18"/>
            <p:cNvSpPr/>
            <p:nvPr/>
          </p:nvSpPr>
          <p:spPr>
            <a:xfrm>
              <a:off x="664975" y="1339523"/>
              <a:ext cx="1151700" cy="292500"/>
            </a:xfrm>
            <a:prstGeom prst="roundRect">
              <a:avLst>
                <a:gd fmla="val 21927" name="adj"/>
              </a:avLst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664975" y="1426883"/>
              <a:ext cx="1151700" cy="292500"/>
            </a:xfrm>
            <a:prstGeom prst="roundRect">
              <a:avLst>
                <a:gd fmla="val 15952" name="adj"/>
              </a:avLst>
            </a:prstGeom>
            <a:solidFill>
              <a:srgbClr val="F8F9FA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 Medium"/>
                  <a:ea typeface="Google Sans Medium"/>
                  <a:cs typeface="Google Sans Medium"/>
                  <a:sym typeface="Google Sans Medium"/>
                </a:rPr>
                <a:t>Building Patient Profile</a:t>
              </a:r>
              <a:endParaRPr sz="80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3025155" y="1453825"/>
            <a:ext cx="5008770" cy="722878"/>
            <a:chOff x="2433530" y="1446850"/>
            <a:chExt cx="5008770" cy="722878"/>
          </a:xfrm>
        </p:grpSpPr>
        <p:cxnSp>
          <p:nvCxnSpPr>
            <p:cNvPr id="160" name="Google Shape;160;p18"/>
            <p:cNvCxnSpPr>
              <a:endCxn id="154" idx="2"/>
            </p:cNvCxnSpPr>
            <p:nvPr/>
          </p:nvCxnSpPr>
          <p:spPr>
            <a:xfrm>
              <a:off x="2433530" y="1546373"/>
              <a:ext cx="4621500" cy="0"/>
            </a:xfrm>
            <a:prstGeom prst="straightConnector1">
              <a:avLst/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med" w="med" type="oval"/>
              <a:tailEnd len="med" w="med" type="none"/>
            </a:ln>
          </p:spPr>
        </p:cxnSp>
        <p:sp>
          <p:nvSpPr>
            <p:cNvPr id="154" name="Google Shape;154;p18"/>
            <p:cNvSpPr/>
            <p:nvPr/>
          </p:nvSpPr>
          <p:spPr>
            <a:xfrm flipH="1" rot="10800000">
              <a:off x="6491600" y="1540928"/>
              <a:ext cx="950700" cy="628800"/>
            </a:xfrm>
            <a:prstGeom prst="arc">
              <a:avLst>
                <a:gd fmla="val 17110922" name="adj1"/>
                <a:gd fmla="val 4445260" name="adj2"/>
              </a:avLst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 rot="5400000">
              <a:off x="3772577" y="1452550"/>
              <a:ext cx="199500" cy="188100"/>
            </a:xfrm>
            <a:prstGeom prst="triangle">
              <a:avLst>
                <a:gd fmla="val 50000" name="adj"/>
              </a:avLst>
            </a:prstGeom>
            <a:solidFill>
              <a:srgbClr val="185AB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900" lIns="58900" spcFirstLastPara="1" rIns="58900" wrap="square" tIns="58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18"/>
          <p:cNvGrpSpPr/>
          <p:nvPr/>
        </p:nvGrpSpPr>
        <p:grpSpPr>
          <a:xfrm>
            <a:off x="2808420" y="2677225"/>
            <a:ext cx="5218823" cy="713228"/>
            <a:chOff x="2216795" y="2670250"/>
            <a:chExt cx="5218823" cy="713228"/>
          </a:xfrm>
        </p:grpSpPr>
        <p:cxnSp>
          <p:nvCxnSpPr>
            <p:cNvPr id="163" name="Google Shape;163;p18"/>
            <p:cNvCxnSpPr/>
            <p:nvPr/>
          </p:nvCxnSpPr>
          <p:spPr>
            <a:xfrm flipH="1" rot="10800000">
              <a:off x="2216795" y="2767230"/>
              <a:ext cx="4852500" cy="3900"/>
            </a:xfrm>
            <a:prstGeom prst="straightConnector1">
              <a:avLst/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4" name="Google Shape;164;p18"/>
            <p:cNvSpPr/>
            <p:nvPr/>
          </p:nvSpPr>
          <p:spPr>
            <a:xfrm flipH="1" rot="10800000">
              <a:off x="6484918" y="2754678"/>
              <a:ext cx="950700" cy="628800"/>
            </a:xfrm>
            <a:prstGeom prst="arc">
              <a:avLst>
                <a:gd fmla="val 17110922" name="adj1"/>
                <a:gd fmla="val 4445260" name="adj2"/>
              </a:avLst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 rot="5400000">
              <a:off x="3772577" y="2675950"/>
              <a:ext cx="199500" cy="188100"/>
            </a:xfrm>
            <a:prstGeom prst="triangle">
              <a:avLst>
                <a:gd fmla="val 50000" name="adj"/>
              </a:avLst>
            </a:prstGeom>
            <a:solidFill>
              <a:srgbClr val="185AB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900" lIns="58900" spcFirstLastPara="1" rIns="58900" wrap="square" tIns="58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2467325" y="3286330"/>
            <a:ext cx="5193595" cy="722086"/>
            <a:chOff x="1875700" y="3279355"/>
            <a:chExt cx="5193595" cy="722086"/>
          </a:xfrm>
        </p:grpSpPr>
        <p:cxnSp>
          <p:nvCxnSpPr>
            <p:cNvPr id="167" name="Google Shape;167;p18"/>
            <p:cNvCxnSpPr/>
            <p:nvPr/>
          </p:nvCxnSpPr>
          <p:spPr>
            <a:xfrm flipH="1" rot="10800000">
              <a:off x="2216795" y="3375195"/>
              <a:ext cx="4852500" cy="3900"/>
            </a:xfrm>
            <a:prstGeom prst="straightConnector1">
              <a:avLst/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8" name="Google Shape;168;p18"/>
            <p:cNvSpPr/>
            <p:nvPr/>
          </p:nvSpPr>
          <p:spPr>
            <a:xfrm rot="10800000">
              <a:off x="1875700" y="3372641"/>
              <a:ext cx="950700" cy="628800"/>
            </a:xfrm>
            <a:prstGeom prst="arc">
              <a:avLst>
                <a:gd fmla="val 17110922" name="adj1"/>
                <a:gd fmla="val 4445260" name="adj2"/>
              </a:avLst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 flipH="1" rot="-5400000">
              <a:off x="4912558" y="3285055"/>
              <a:ext cx="199500" cy="188100"/>
            </a:xfrm>
            <a:prstGeom prst="triangle">
              <a:avLst>
                <a:gd fmla="val 50000" name="adj"/>
              </a:avLst>
            </a:prstGeom>
            <a:solidFill>
              <a:srgbClr val="185AB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900" lIns="58900" spcFirstLastPara="1" rIns="58900" wrap="square" tIns="58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2808429" y="3890975"/>
            <a:ext cx="4723200" cy="199500"/>
            <a:chOff x="2216804" y="3884000"/>
            <a:chExt cx="4723200" cy="199500"/>
          </a:xfrm>
        </p:grpSpPr>
        <p:cxnSp>
          <p:nvCxnSpPr>
            <p:cNvPr id="171" name="Google Shape;171;p18"/>
            <p:cNvCxnSpPr/>
            <p:nvPr/>
          </p:nvCxnSpPr>
          <p:spPr>
            <a:xfrm>
              <a:off x="2216804" y="3987093"/>
              <a:ext cx="4723200" cy="0"/>
            </a:xfrm>
            <a:prstGeom prst="straightConnector1">
              <a:avLst/>
            </a:prstGeom>
            <a:noFill/>
            <a:ln cap="flat" cmpd="sng" w="19050">
              <a:solidFill>
                <a:srgbClr val="5F6368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172" name="Google Shape;172;p18"/>
            <p:cNvSpPr/>
            <p:nvPr/>
          </p:nvSpPr>
          <p:spPr>
            <a:xfrm rot="5400000">
              <a:off x="2573127" y="3889700"/>
              <a:ext cx="199500" cy="188100"/>
            </a:xfrm>
            <a:prstGeom prst="triangle">
              <a:avLst>
                <a:gd fmla="val 50000" name="adj"/>
              </a:avLst>
            </a:prstGeom>
            <a:solidFill>
              <a:srgbClr val="185AB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900" lIns="58900" spcFirstLastPara="1" rIns="58900" wrap="square" tIns="58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53763" r="0" t="0"/>
          <a:stretch/>
        </p:blipFill>
        <p:spPr>
          <a:xfrm flipH="1">
            <a:off x="3094517" y="2200912"/>
            <a:ext cx="724931" cy="49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2962877" y="2800874"/>
            <a:ext cx="110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Jiga</a:t>
            </a:r>
            <a:r>
              <a:rPr lang="en"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is living her life, feeling perfectly normal</a:t>
            </a:r>
            <a:endParaRPr sz="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5" name="Google Shape;175;p18"/>
          <p:cNvGrpSpPr/>
          <p:nvPr/>
        </p:nvGrpSpPr>
        <p:grpSpPr>
          <a:xfrm>
            <a:off x="1023275" y="2349948"/>
            <a:ext cx="1151700" cy="379860"/>
            <a:chOff x="664975" y="1339523"/>
            <a:chExt cx="1151700" cy="379860"/>
          </a:xfrm>
        </p:grpSpPr>
        <p:sp>
          <p:nvSpPr>
            <p:cNvPr id="176" name="Google Shape;176;p18"/>
            <p:cNvSpPr/>
            <p:nvPr/>
          </p:nvSpPr>
          <p:spPr>
            <a:xfrm>
              <a:off x="664975" y="1339523"/>
              <a:ext cx="1151700" cy="292500"/>
            </a:xfrm>
            <a:prstGeom prst="roundRect">
              <a:avLst>
                <a:gd fmla="val 21927" name="adj"/>
              </a:avLst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664975" y="1426883"/>
              <a:ext cx="1151700" cy="292500"/>
            </a:xfrm>
            <a:prstGeom prst="roundRect">
              <a:avLst>
                <a:gd fmla="val 15952" name="adj"/>
              </a:avLst>
            </a:prstGeom>
            <a:solidFill>
              <a:srgbClr val="F8F9FA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 Medium"/>
                  <a:ea typeface="Google Sans Medium"/>
                  <a:cs typeface="Google Sans Medium"/>
                  <a:sym typeface="Google Sans Medium"/>
                </a:rPr>
                <a:t>Proactive Monitoring</a:t>
              </a:r>
              <a:endParaRPr sz="80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3018880" y="684066"/>
            <a:ext cx="876217" cy="452116"/>
            <a:chOff x="4925862" y="-110922"/>
            <a:chExt cx="876217" cy="452116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5862" y="-110922"/>
              <a:ext cx="553170" cy="452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35453" y="-44365"/>
              <a:ext cx="366626" cy="3189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n icon for digital medical twin" id="181" name="Google Shape;1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2402" y="2230925"/>
            <a:ext cx="452123" cy="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 rot="5400000">
            <a:off x="5998277" y="1472825"/>
            <a:ext cx="199500" cy="188100"/>
          </a:xfrm>
          <a:prstGeom prst="triangle">
            <a:avLst>
              <a:gd fmla="val 50000" name="adj"/>
            </a:avLst>
          </a:prstGeom>
          <a:solidFill>
            <a:srgbClr val="185AB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900" lIns="58900" spcFirstLastPara="1" rIns="58900" wrap="square" tIns="5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n icon for digital medical twin" id="183" name="Google Shape;18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2527" y="1514150"/>
            <a:ext cx="452123" cy="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2337600" y="40136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Clara’s Boss opens the app. He sees a simple visual showing her risk trajectory has increased. The app doesn’t just present a problem; it offers a solution. It provides a clear, one-page summary of the key contributing factors and suggests, "It might be a good time for a preventative action and a short meditation pause"</a:t>
            </a:r>
            <a:endParaRPr sz="7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9">
            <a:alphaModFix/>
          </a:blip>
          <a:srcRect b="0" l="0" r="42584" t="36932"/>
          <a:stretch/>
        </p:blipFill>
        <p:spPr>
          <a:xfrm>
            <a:off x="4636062" y="684080"/>
            <a:ext cx="733783" cy="342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con for HEALTH MONITORING" id="186" name="Google Shape;18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7625" y="646465"/>
            <a:ext cx="379850" cy="3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4626372" y="2820525"/>
            <a:ext cx="24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Proactive</a:t>
            </a: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peace</a:t>
            </a: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showing report with her self-reported vitals and elevated heart rate recently.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An icon for digital medical twin"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1777" y="2272562"/>
            <a:ext cx="452123" cy="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/>
          <p:nvPr/>
        </p:nvSpPr>
        <p:spPr>
          <a:xfrm rot="5400000">
            <a:off x="6351927" y="3896675"/>
            <a:ext cx="199500" cy="188100"/>
          </a:xfrm>
          <a:prstGeom prst="triangle">
            <a:avLst>
              <a:gd fmla="val 50000" name="adj"/>
            </a:avLst>
          </a:prstGeom>
          <a:solidFill>
            <a:srgbClr val="185AB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900" lIns="58900" spcFirstLastPara="1" rIns="58900" wrap="square" tIns="5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192083" y="3473488"/>
            <a:ext cx="263497" cy="334430"/>
          </a:xfrm>
          <a:custGeom>
            <a:rect b="b" l="l" r="r" t="t"/>
            <a:pathLst>
              <a:path extrusionOk="0" h="3262729" w="2570703">
                <a:moveTo>
                  <a:pt x="899765" y="1739815"/>
                </a:moveTo>
                <a:lnTo>
                  <a:pt x="908097" y="1771116"/>
                </a:lnTo>
                <a:cubicBezTo>
                  <a:pt x="918956" y="1802636"/>
                  <a:pt x="931433" y="1834362"/>
                  <a:pt x="942347" y="1864524"/>
                </a:cubicBezTo>
                <a:cubicBezTo>
                  <a:pt x="986004" y="1985174"/>
                  <a:pt x="1074507" y="2168927"/>
                  <a:pt x="1130466" y="2264574"/>
                </a:cubicBezTo>
                <a:lnTo>
                  <a:pt x="1162205" y="2315380"/>
                </a:lnTo>
                <a:lnTo>
                  <a:pt x="1206411" y="2039894"/>
                </a:lnTo>
                <a:lnTo>
                  <a:pt x="1177352" y="1951557"/>
                </a:lnTo>
                <a:lnTo>
                  <a:pt x="1285352" y="1874053"/>
                </a:lnTo>
                <a:lnTo>
                  <a:pt x="1393352" y="1951557"/>
                </a:lnTo>
                <a:lnTo>
                  <a:pt x="1364295" y="2039890"/>
                </a:lnTo>
                <a:lnTo>
                  <a:pt x="1408500" y="2315378"/>
                </a:lnTo>
                <a:lnTo>
                  <a:pt x="1440238" y="2264574"/>
                </a:lnTo>
                <a:cubicBezTo>
                  <a:pt x="1496197" y="2168927"/>
                  <a:pt x="1584700" y="1985174"/>
                  <a:pt x="1628357" y="1864524"/>
                </a:cubicBezTo>
                <a:cubicBezTo>
                  <a:pt x="1639271" y="1834362"/>
                  <a:pt x="1651748" y="1802636"/>
                  <a:pt x="1662606" y="1771116"/>
                </a:cubicBezTo>
                <a:lnTo>
                  <a:pt x="1670938" y="1739815"/>
                </a:lnTo>
                <a:lnTo>
                  <a:pt x="1747164" y="1759304"/>
                </a:lnTo>
                <a:lnTo>
                  <a:pt x="1849425" y="1792525"/>
                </a:lnTo>
                <a:lnTo>
                  <a:pt x="1854469" y="1802613"/>
                </a:lnTo>
                <a:cubicBezTo>
                  <a:pt x="1861216" y="1830791"/>
                  <a:pt x="1868757" y="1854604"/>
                  <a:pt x="1868757" y="1900244"/>
                </a:cubicBezTo>
                <a:cubicBezTo>
                  <a:pt x="1868757" y="1945884"/>
                  <a:pt x="1859232" y="2039150"/>
                  <a:pt x="1854469" y="2076456"/>
                </a:cubicBezTo>
                <a:lnTo>
                  <a:pt x="1840181" y="2124081"/>
                </a:lnTo>
                <a:cubicBezTo>
                  <a:pt x="1821925" y="2133209"/>
                  <a:pt x="1779063" y="2120906"/>
                  <a:pt x="1744932" y="2131225"/>
                </a:cubicBezTo>
                <a:cubicBezTo>
                  <a:pt x="1710801" y="2141544"/>
                  <a:pt x="1669128" y="2155435"/>
                  <a:pt x="1635394" y="2185994"/>
                </a:cubicBezTo>
                <a:cubicBezTo>
                  <a:pt x="1601660" y="2216553"/>
                  <a:pt x="1567925" y="2264575"/>
                  <a:pt x="1542525" y="2314581"/>
                </a:cubicBezTo>
                <a:cubicBezTo>
                  <a:pt x="1517125" y="2364587"/>
                  <a:pt x="1504425" y="2425309"/>
                  <a:pt x="1482994" y="2486031"/>
                </a:cubicBezTo>
                <a:cubicBezTo>
                  <a:pt x="1461563" y="2546753"/>
                  <a:pt x="1429416" y="2626129"/>
                  <a:pt x="1413938" y="2678913"/>
                </a:cubicBezTo>
                <a:cubicBezTo>
                  <a:pt x="1398460" y="2731697"/>
                  <a:pt x="1391316" y="2766226"/>
                  <a:pt x="1390125" y="2802738"/>
                </a:cubicBezTo>
                <a:cubicBezTo>
                  <a:pt x="1388934" y="2839250"/>
                  <a:pt x="1392506" y="2871001"/>
                  <a:pt x="1406794" y="2897988"/>
                </a:cubicBezTo>
                <a:cubicBezTo>
                  <a:pt x="1421081" y="2924976"/>
                  <a:pt x="1453625" y="2950375"/>
                  <a:pt x="1475850" y="2964663"/>
                </a:cubicBezTo>
                <a:cubicBezTo>
                  <a:pt x="1498075" y="2978951"/>
                  <a:pt x="1521888" y="2981729"/>
                  <a:pt x="1540144" y="2983713"/>
                </a:cubicBezTo>
                <a:cubicBezTo>
                  <a:pt x="1558400" y="2985697"/>
                  <a:pt x="1575466" y="2983713"/>
                  <a:pt x="1585388" y="2976569"/>
                </a:cubicBezTo>
                <a:cubicBezTo>
                  <a:pt x="1595310" y="2969425"/>
                  <a:pt x="1599278" y="2953550"/>
                  <a:pt x="1599675" y="2940850"/>
                </a:cubicBezTo>
                <a:cubicBezTo>
                  <a:pt x="1600072" y="2928150"/>
                  <a:pt x="1595310" y="2910291"/>
                  <a:pt x="1587769" y="2900369"/>
                </a:cubicBezTo>
                <a:cubicBezTo>
                  <a:pt x="1580228" y="2890447"/>
                  <a:pt x="1566338" y="2888066"/>
                  <a:pt x="1554432" y="2881319"/>
                </a:cubicBezTo>
                <a:cubicBezTo>
                  <a:pt x="1542526" y="2874572"/>
                  <a:pt x="1525460" y="2870207"/>
                  <a:pt x="1516332" y="2859888"/>
                </a:cubicBezTo>
                <a:cubicBezTo>
                  <a:pt x="1507204" y="2849569"/>
                  <a:pt x="1501647" y="2838059"/>
                  <a:pt x="1499663" y="2819406"/>
                </a:cubicBezTo>
                <a:cubicBezTo>
                  <a:pt x="1497678" y="2800753"/>
                  <a:pt x="1490138" y="2799959"/>
                  <a:pt x="1504425" y="2747969"/>
                </a:cubicBezTo>
                <a:cubicBezTo>
                  <a:pt x="1518712" y="2695979"/>
                  <a:pt x="1560782" y="2576916"/>
                  <a:pt x="1585388" y="2507463"/>
                </a:cubicBezTo>
                <a:cubicBezTo>
                  <a:pt x="1609994" y="2438010"/>
                  <a:pt x="1628251" y="2372922"/>
                  <a:pt x="1652063" y="2331250"/>
                </a:cubicBezTo>
                <a:cubicBezTo>
                  <a:pt x="1675875" y="2289578"/>
                  <a:pt x="1703657" y="2274497"/>
                  <a:pt x="1728263" y="2257431"/>
                </a:cubicBezTo>
                <a:cubicBezTo>
                  <a:pt x="1752869" y="2240365"/>
                  <a:pt x="1775888" y="2233221"/>
                  <a:pt x="1799700" y="2228856"/>
                </a:cubicBezTo>
                <a:cubicBezTo>
                  <a:pt x="1823512" y="2224491"/>
                  <a:pt x="1845341" y="2224888"/>
                  <a:pt x="1871138" y="2231238"/>
                </a:cubicBezTo>
                <a:cubicBezTo>
                  <a:pt x="1896935" y="2237588"/>
                  <a:pt x="1931463" y="2249097"/>
                  <a:pt x="1954482" y="2266956"/>
                </a:cubicBezTo>
                <a:cubicBezTo>
                  <a:pt x="1977501" y="2284815"/>
                  <a:pt x="1996947" y="2312597"/>
                  <a:pt x="2009250" y="2338394"/>
                </a:cubicBezTo>
                <a:cubicBezTo>
                  <a:pt x="2021553" y="2364191"/>
                  <a:pt x="2026713" y="2381654"/>
                  <a:pt x="2028300" y="2421738"/>
                </a:cubicBezTo>
                <a:cubicBezTo>
                  <a:pt x="2029888" y="2461822"/>
                  <a:pt x="2023537" y="2520560"/>
                  <a:pt x="2018775" y="2578900"/>
                </a:cubicBezTo>
                <a:cubicBezTo>
                  <a:pt x="2014013" y="2637240"/>
                  <a:pt x="2007265" y="2718203"/>
                  <a:pt x="1999725" y="2771781"/>
                </a:cubicBezTo>
                <a:cubicBezTo>
                  <a:pt x="1992185" y="2825359"/>
                  <a:pt x="1984248" y="2870603"/>
                  <a:pt x="1973532" y="2900369"/>
                </a:cubicBezTo>
                <a:cubicBezTo>
                  <a:pt x="1962816" y="2930135"/>
                  <a:pt x="1950513" y="2940850"/>
                  <a:pt x="1935432" y="2950375"/>
                </a:cubicBezTo>
                <a:cubicBezTo>
                  <a:pt x="1920351" y="2959900"/>
                  <a:pt x="1900506" y="2955138"/>
                  <a:pt x="1883044" y="2957519"/>
                </a:cubicBezTo>
                <a:cubicBezTo>
                  <a:pt x="1865582" y="2959900"/>
                  <a:pt x="1841770" y="2956725"/>
                  <a:pt x="1830657" y="2964662"/>
                </a:cubicBezTo>
                <a:cubicBezTo>
                  <a:pt x="1819545" y="2972600"/>
                  <a:pt x="1815972" y="2992047"/>
                  <a:pt x="1816369" y="3005144"/>
                </a:cubicBezTo>
                <a:cubicBezTo>
                  <a:pt x="1816766" y="3018241"/>
                  <a:pt x="1823116" y="3033719"/>
                  <a:pt x="1833038" y="3043244"/>
                </a:cubicBezTo>
                <a:cubicBezTo>
                  <a:pt x="1842960" y="3052769"/>
                  <a:pt x="1851691" y="3060707"/>
                  <a:pt x="1875900" y="3062294"/>
                </a:cubicBezTo>
                <a:cubicBezTo>
                  <a:pt x="1900109" y="3063881"/>
                  <a:pt x="1950910" y="3062294"/>
                  <a:pt x="1978294" y="3052769"/>
                </a:cubicBezTo>
                <a:cubicBezTo>
                  <a:pt x="2005678" y="3043244"/>
                  <a:pt x="2023538" y="3024988"/>
                  <a:pt x="2040207" y="3005144"/>
                </a:cubicBezTo>
                <a:cubicBezTo>
                  <a:pt x="2056876" y="2985300"/>
                  <a:pt x="2067592" y="2971806"/>
                  <a:pt x="2078307" y="2933706"/>
                </a:cubicBezTo>
                <a:cubicBezTo>
                  <a:pt x="2089022" y="2895606"/>
                  <a:pt x="2096562" y="2835678"/>
                  <a:pt x="2104500" y="2776544"/>
                </a:cubicBezTo>
                <a:cubicBezTo>
                  <a:pt x="2112438" y="2717410"/>
                  <a:pt x="2120773" y="2636844"/>
                  <a:pt x="2125932" y="2578900"/>
                </a:cubicBezTo>
                <a:cubicBezTo>
                  <a:pt x="2131092" y="2520956"/>
                  <a:pt x="2134663" y="2464997"/>
                  <a:pt x="2135457" y="2428881"/>
                </a:cubicBezTo>
                <a:cubicBezTo>
                  <a:pt x="2136251" y="2392765"/>
                  <a:pt x="2137838" y="2388797"/>
                  <a:pt x="2130694" y="2362206"/>
                </a:cubicBezTo>
                <a:cubicBezTo>
                  <a:pt x="2123550" y="2335616"/>
                  <a:pt x="2110850" y="2298707"/>
                  <a:pt x="2092594" y="2269338"/>
                </a:cubicBezTo>
                <a:cubicBezTo>
                  <a:pt x="2074338" y="2239969"/>
                  <a:pt x="2043779" y="2206631"/>
                  <a:pt x="2021157" y="2185994"/>
                </a:cubicBezTo>
                <a:cubicBezTo>
                  <a:pt x="1998535" y="2165357"/>
                  <a:pt x="1966388" y="2162579"/>
                  <a:pt x="1956863" y="2145513"/>
                </a:cubicBezTo>
                <a:lnTo>
                  <a:pt x="1964007" y="2083600"/>
                </a:lnTo>
                <a:cubicBezTo>
                  <a:pt x="1967182" y="2050659"/>
                  <a:pt x="1976310" y="1992319"/>
                  <a:pt x="1975913" y="1947869"/>
                </a:cubicBezTo>
                <a:cubicBezTo>
                  <a:pt x="1975714" y="1925644"/>
                  <a:pt x="1973928" y="1902427"/>
                  <a:pt x="1971299" y="1880003"/>
                </a:cubicBezTo>
                <a:lnTo>
                  <a:pt x="1963424" y="1828636"/>
                </a:lnTo>
                <a:lnTo>
                  <a:pt x="1972657" y="1831523"/>
                </a:lnTo>
                <a:cubicBezTo>
                  <a:pt x="2063126" y="1859465"/>
                  <a:pt x="2164925" y="1891314"/>
                  <a:pt x="2228326" y="1924056"/>
                </a:cubicBezTo>
                <a:cubicBezTo>
                  <a:pt x="2312860" y="1967712"/>
                  <a:pt x="2353341" y="1997478"/>
                  <a:pt x="2395013" y="2066931"/>
                </a:cubicBezTo>
                <a:cubicBezTo>
                  <a:pt x="2436685" y="2136384"/>
                  <a:pt x="2451369" y="2200678"/>
                  <a:pt x="2478357" y="2340775"/>
                </a:cubicBezTo>
                <a:cubicBezTo>
                  <a:pt x="2505345" y="2480872"/>
                  <a:pt x="2541857" y="2768607"/>
                  <a:pt x="2556938" y="2907513"/>
                </a:cubicBezTo>
                <a:cubicBezTo>
                  <a:pt x="2572019" y="3046419"/>
                  <a:pt x="2572416" y="3107140"/>
                  <a:pt x="2568844" y="3174212"/>
                </a:cubicBezTo>
                <a:cubicBezTo>
                  <a:pt x="2566165" y="3224516"/>
                  <a:pt x="2537144" y="3243343"/>
                  <a:pt x="2489315" y="3255808"/>
                </a:cubicBezTo>
                <a:lnTo>
                  <a:pt x="2456271" y="3262729"/>
                </a:lnTo>
                <a:lnTo>
                  <a:pt x="114432" y="3262729"/>
                </a:lnTo>
                <a:lnTo>
                  <a:pt x="81388" y="3255808"/>
                </a:lnTo>
                <a:cubicBezTo>
                  <a:pt x="33559" y="3243343"/>
                  <a:pt x="4538" y="3224516"/>
                  <a:pt x="1859" y="3174212"/>
                </a:cubicBezTo>
                <a:cubicBezTo>
                  <a:pt x="-1713" y="3107140"/>
                  <a:pt x="-1316" y="3046419"/>
                  <a:pt x="13765" y="2907513"/>
                </a:cubicBezTo>
                <a:cubicBezTo>
                  <a:pt x="28846" y="2768607"/>
                  <a:pt x="65358" y="2480872"/>
                  <a:pt x="92346" y="2340775"/>
                </a:cubicBezTo>
                <a:cubicBezTo>
                  <a:pt x="119334" y="2200678"/>
                  <a:pt x="134018" y="2136384"/>
                  <a:pt x="175690" y="2066931"/>
                </a:cubicBezTo>
                <a:cubicBezTo>
                  <a:pt x="217362" y="1997478"/>
                  <a:pt x="257843" y="1967712"/>
                  <a:pt x="342377" y="1924056"/>
                </a:cubicBezTo>
                <a:cubicBezTo>
                  <a:pt x="405777" y="1891314"/>
                  <a:pt x="507576" y="1859465"/>
                  <a:pt x="598045" y="1831523"/>
                </a:cubicBezTo>
                <a:lnTo>
                  <a:pt x="649803" y="1815340"/>
                </a:lnTo>
                <a:lnTo>
                  <a:pt x="644794" y="1831188"/>
                </a:lnTo>
                <a:cubicBezTo>
                  <a:pt x="632491" y="1867304"/>
                  <a:pt x="620585" y="1912151"/>
                  <a:pt x="611457" y="1955013"/>
                </a:cubicBezTo>
                <a:cubicBezTo>
                  <a:pt x="602329" y="1997875"/>
                  <a:pt x="594391" y="2040341"/>
                  <a:pt x="590025" y="2088363"/>
                </a:cubicBezTo>
                <a:cubicBezTo>
                  <a:pt x="585659" y="2136385"/>
                  <a:pt x="580897" y="2173294"/>
                  <a:pt x="585263" y="2243144"/>
                </a:cubicBezTo>
                <a:cubicBezTo>
                  <a:pt x="589629" y="2312994"/>
                  <a:pt x="597170" y="2413007"/>
                  <a:pt x="616220" y="2507463"/>
                </a:cubicBezTo>
                <a:cubicBezTo>
                  <a:pt x="630507" y="2578305"/>
                  <a:pt x="657519" y="2676829"/>
                  <a:pt x="679676" y="2748787"/>
                </a:cubicBezTo>
                <a:lnTo>
                  <a:pt x="685880" y="2767847"/>
                </a:lnTo>
                <a:lnTo>
                  <a:pt x="684591" y="2768717"/>
                </a:lnTo>
                <a:cubicBezTo>
                  <a:pt x="658532" y="2794776"/>
                  <a:pt x="642414" y="2830776"/>
                  <a:pt x="642414" y="2870540"/>
                </a:cubicBezTo>
                <a:cubicBezTo>
                  <a:pt x="642414" y="2950069"/>
                  <a:pt x="706885" y="3014540"/>
                  <a:pt x="786414" y="3014540"/>
                </a:cubicBezTo>
                <a:cubicBezTo>
                  <a:pt x="865943" y="3014540"/>
                  <a:pt x="930414" y="2950069"/>
                  <a:pt x="930414" y="2870540"/>
                </a:cubicBezTo>
                <a:cubicBezTo>
                  <a:pt x="930414" y="2791011"/>
                  <a:pt x="865943" y="2726540"/>
                  <a:pt x="786414" y="2726540"/>
                </a:cubicBezTo>
                <a:lnTo>
                  <a:pt x="778032" y="2728233"/>
                </a:lnTo>
                <a:lnTo>
                  <a:pt x="751950" y="2664625"/>
                </a:lnTo>
                <a:cubicBezTo>
                  <a:pt x="736075" y="2612634"/>
                  <a:pt x="720200" y="2547547"/>
                  <a:pt x="709088" y="2481269"/>
                </a:cubicBezTo>
                <a:cubicBezTo>
                  <a:pt x="697976" y="2414991"/>
                  <a:pt x="687259" y="2339982"/>
                  <a:pt x="685275" y="2266957"/>
                </a:cubicBezTo>
                <a:cubicBezTo>
                  <a:pt x="683291" y="2193932"/>
                  <a:pt x="682498" y="2125272"/>
                  <a:pt x="697182" y="2043119"/>
                </a:cubicBezTo>
                <a:cubicBezTo>
                  <a:pt x="708195" y="1981504"/>
                  <a:pt x="727468" y="1893993"/>
                  <a:pt x="749979" y="1829309"/>
                </a:cubicBezTo>
                <a:lnTo>
                  <a:pt x="772616" y="1775847"/>
                </a:lnTo>
                <a:lnTo>
                  <a:pt x="823538" y="1759304"/>
                </a:lnTo>
                <a:lnTo>
                  <a:pt x="899765" y="1739815"/>
                </a:lnTo>
                <a:close/>
                <a:moveTo>
                  <a:pt x="1392210" y="751"/>
                </a:moveTo>
                <a:cubicBezTo>
                  <a:pt x="1426688" y="2090"/>
                  <a:pt x="1459530" y="5166"/>
                  <a:pt x="1486120" y="9531"/>
                </a:cubicBezTo>
                <a:cubicBezTo>
                  <a:pt x="1539301" y="18262"/>
                  <a:pt x="1574226" y="36519"/>
                  <a:pt x="1607564" y="54775"/>
                </a:cubicBezTo>
                <a:cubicBezTo>
                  <a:pt x="1640902" y="73031"/>
                  <a:pt x="1668286" y="97638"/>
                  <a:pt x="1686145" y="119069"/>
                </a:cubicBezTo>
                <a:cubicBezTo>
                  <a:pt x="1704004" y="140500"/>
                  <a:pt x="1693289" y="163122"/>
                  <a:pt x="1714720" y="183363"/>
                </a:cubicBezTo>
                <a:cubicBezTo>
                  <a:pt x="1736151" y="203604"/>
                  <a:pt x="1784967" y="211938"/>
                  <a:pt x="1814733" y="240513"/>
                </a:cubicBezTo>
                <a:cubicBezTo>
                  <a:pt x="1844499" y="269088"/>
                  <a:pt x="1874264" y="308379"/>
                  <a:pt x="1893314" y="354813"/>
                </a:cubicBezTo>
                <a:cubicBezTo>
                  <a:pt x="1912364" y="401247"/>
                  <a:pt x="1925858" y="463954"/>
                  <a:pt x="1929033" y="519119"/>
                </a:cubicBezTo>
                <a:lnTo>
                  <a:pt x="1925142" y="590291"/>
                </a:lnTo>
                <a:cubicBezTo>
                  <a:pt x="1925150" y="590379"/>
                  <a:pt x="1925158" y="590468"/>
                  <a:pt x="1925166" y="590556"/>
                </a:cubicBezTo>
                <a:lnTo>
                  <a:pt x="1925031" y="592309"/>
                </a:lnTo>
                <a:lnTo>
                  <a:pt x="1924476" y="602463"/>
                </a:lnTo>
                <a:lnTo>
                  <a:pt x="1924251" y="602463"/>
                </a:lnTo>
                <a:lnTo>
                  <a:pt x="1920441" y="652003"/>
                </a:lnTo>
                <a:cubicBezTo>
                  <a:pt x="1911921" y="719143"/>
                  <a:pt x="1894806" y="796832"/>
                  <a:pt x="1894210" y="826300"/>
                </a:cubicBezTo>
                <a:cubicBezTo>
                  <a:pt x="1893416" y="865591"/>
                  <a:pt x="1910481" y="822728"/>
                  <a:pt x="1920403" y="826300"/>
                </a:cubicBezTo>
                <a:cubicBezTo>
                  <a:pt x="1930325" y="829872"/>
                  <a:pt x="1945803" y="831459"/>
                  <a:pt x="1953741" y="847731"/>
                </a:cubicBezTo>
                <a:cubicBezTo>
                  <a:pt x="1961679" y="864003"/>
                  <a:pt x="1969616" y="898134"/>
                  <a:pt x="1968029" y="923931"/>
                </a:cubicBezTo>
                <a:cubicBezTo>
                  <a:pt x="1966442" y="949728"/>
                  <a:pt x="1956916" y="975526"/>
                  <a:pt x="1944216" y="1002513"/>
                </a:cubicBezTo>
                <a:cubicBezTo>
                  <a:pt x="1931516" y="1029500"/>
                  <a:pt x="1915641" y="1065615"/>
                  <a:pt x="1891829" y="1085856"/>
                </a:cubicBezTo>
                <a:cubicBezTo>
                  <a:pt x="1868017" y="1106097"/>
                  <a:pt x="1820391" y="1108876"/>
                  <a:pt x="1801341" y="1123957"/>
                </a:cubicBezTo>
                <a:cubicBezTo>
                  <a:pt x="1782291" y="1139038"/>
                  <a:pt x="1788642" y="1153325"/>
                  <a:pt x="1777529" y="1176344"/>
                </a:cubicBezTo>
                <a:cubicBezTo>
                  <a:pt x="1766416" y="1199363"/>
                  <a:pt x="1759669" y="1220000"/>
                  <a:pt x="1734666" y="1262069"/>
                </a:cubicBezTo>
                <a:cubicBezTo>
                  <a:pt x="1709663" y="1304138"/>
                  <a:pt x="1669579" y="1379147"/>
                  <a:pt x="1627510" y="1428756"/>
                </a:cubicBezTo>
                <a:cubicBezTo>
                  <a:pt x="1585441" y="1478365"/>
                  <a:pt x="1535832" y="1520038"/>
                  <a:pt x="1491779" y="1550200"/>
                </a:cubicBezTo>
                <a:cubicBezTo>
                  <a:pt x="1447726" y="1580362"/>
                  <a:pt x="1404069" y="1599015"/>
                  <a:pt x="1363191" y="1609731"/>
                </a:cubicBezTo>
                <a:lnTo>
                  <a:pt x="1305884" y="1615857"/>
                </a:lnTo>
                <a:lnTo>
                  <a:pt x="1305884" y="1616430"/>
                </a:lnTo>
                <a:lnTo>
                  <a:pt x="1260165" y="1616430"/>
                </a:lnTo>
                <a:lnTo>
                  <a:pt x="1260165" y="1615359"/>
                </a:lnTo>
                <a:lnTo>
                  <a:pt x="1207514" y="1609731"/>
                </a:lnTo>
                <a:cubicBezTo>
                  <a:pt x="1166636" y="1599015"/>
                  <a:pt x="1122979" y="1580362"/>
                  <a:pt x="1078926" y="1550200"/>
                </a:cubicBezTo>
                <a:cubicBezTo>
                  <a:pt x="1034873" y="1520038"/>
                  <a:pt x="985264" y="1478365"/>
                  <a:pt x="943195" y="1428756"/>
                </a:cubicBezTo>
                <a:cubicBezTo>
                  <a:pt x="901126" y="1379147"/>
                  <a:pt x="861042" y="1304138"/>
                  <a:pt x="836039" y="1262069"/>
                </a:cubicBezTo>
                <a:cubicBezTo>
                  <a:pt x="811036" y="1220000"/>
                  <a:pt x="804289" y="1199363"/>
                  <a:pt x="793176" y="1176344"/>
                </a:cubicBezTo>
                <a:cubicBezTo>
                  <a:pt x="782063" y="1153325"/>
                  <a:pt x="788414" y="1139038"/>
                  <a:pt x="769364" y="1123957"/>
                </a:cubicBezTo>
                <a:cubicBezTo>
                  <a:pt x="750314" y="1108876"/>
                  <a:pt x="702688" y="1106097"/>
                  <a:pt x="678876" y="1085856"/>
                </a:cubicBezTo>
                <a:cubicBezTo>
                  <a:pt x="655064" y="1065615"/>
                  <a:pt x="639189" y="1029500"/>
                  <a:pt x="626489" y="1002513"/>
                </a:cubicBezTo>
                <a:cubicBezTo>
                  <a:pt x="613789" y="975526"/>
                  <a:pt x="604263" y="949728"/>
                  <a:pt x="602676" y="923931"/>
                </a:cubicBezTo>
                <a:cubicBezTo>
                  <a:pt x="601089" y="898134"/>
                  <a:pt x="609026" y="864003"/>
                  <a:pt x="616964" y="847731"/>
                </a:cubicBezTo>
                <a:cubicBezTo>
                  <a:pt x="624902" y="831459"/>
                  <a:pt x="640380" y="829872"/>
                  <a:pt x="650302" y="826300"/>
                </a:cubicBezTo>
                <a:cubicBezTo>
                  <a:pt x="660224" y="822728"/>
                  <a:pt x="677289" y="865591"/>
                  <a:pt x="676495" y="826300"/>
                </a:cubicBezTo>
                <a:cubicBezTo>
                  <a:pt x="675701" y="787009"/>
                  <a:pt x="645539" y="661993"/>
                  <a:pt x="645539" y="590556"/>
                </a:cubicBezTo>
                <a:cubicBezTo>
                  <a:pt x="645539" y="519119"/>
                  <a:pt x="660620" y="451253"/>
                  <a:pt x="676495" y="397675"/>
                </a:cubicBezTo>
                <a:cubicBezTo>
                  <a:pt x="692370" y="344097"/>
                  <a:pt x="705467" y="311950"/>
                  <a:pt x="740789" y="269088"/>
                </a:cubicBezTo>
                <a:cubicBezTo>
                  <a:pt x="776111" y="226226"/>
                  <a:pt x="830482" y="178600"/>
                  <a:pt x="888426" y="140500"/>
                </a:cubicBezTo>
                <a:cubicBezTo>
                  <a:pt x="946370" y="102400"/>
                  <a:pt x="1021776" y="63507"/>
                  <a:pt x="1088451" y="40488"/>
                </a:cubicBezTo>
                <a:cubicBezTo>
                  <a:pt x="1155126" y="17469"/>
                  <a:pt x="1222198" y="7547"/>
                  <a:pt x="1288476" y="2388"/>
                </a:cubicBezTo>
                <a:cubicBezTo>
                  <a:pt x="1321615" y="-192"/>
                  <a:pt x="1357731" y="-589"/>
                  <a:pt x="1392210" y="75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icon for MOBILE GETTING ALERT" id="191" name="Google Shape;19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6000" y="3440302"/>
            <a:ext cx="523450" cy="5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5204028" y="4166681"/>
            <a:ext cx="2245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She goes to her Doctor much earlier with more context for preventive treatment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3" name="Google Shape;193;p18"/>
          <p:cNvGrpSpPr/>
          <p:nvPr/>
        </p:nvGrpSpPr>
        <p:grpSpPr>
          <a:xfrm>
            <a:off x="1180400" y="3550535"/>
            <a:ext cx="1151700" cy="379860"/>
            <a:chOff x="664975" y="1339523"/>
            <a:chExt cx="1151700" cy="379860"/>
          </a:xfrm>
        </p:grpSpPr>
        <p:sp>
          <p:nvSpPr>
            <p:cNvPr id="194" name="Google Shape;194;p18"/>
            <p:cNvSpPr/>
            <p:nvPr/>
          </p:nvSpPr>
          <p:spPr>
            <a:xfrm>
              <a:off x="664975" y="1339523"/>
              <a:ext cx="1151700" cy="292500"/>
            </a:xfrm>
            <a:prstGeom prst="roundRect">
              <a:avLst>
                <a:gd fmla="val 21927" name="adj"/>
              </a:avLst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64975" y="1426883"/>
              <a:ext cx="1151700" cy="292500"/>
            </a:xfrm>
            <a:prstGeom prst="roundRect">
              <a:avLst>
                <a:gd fmla="val 15952" name="adj"/>
              </a:avLst>
            </a:prstGeom>
            <a:solidFill>
              <a:srgbClr val="F8F9FA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 Medium"/>
                  <a:ea typeface="Google Sans Medium"/>
                  <a:cs typeface="Google Sans Medium"/>
                  <a:sym typeface="Google Sans Medium"/>
                </a:rPr>
                <a:t>Alert and Action</a:t>
              </a:r>
              <a:endParaRPr sz="80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pic>
        <p:nvPicPr>
          <p:cNvPr descr="Icon for data entry into mobile" id="196" name="Google Shape;196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10800000">
            <a:off x="5586763" y="2234999"/>
            <a:ext cx="527226" cy="52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5626525" y="212831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 Driven Scan</a:t>
            </a:r>
            <a:endParaRPr sz="70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198" name="Google Shape;198;p18"/>
          <p:cNvGrpSpPr/>
          <p:nvPr/>
        </p:nvGrpSpPr>
        <p:grpSpPr>
          <a:xfrm>
            <a:off x="3074687" y="1081025"/>
            <a:ext cx="4254123" cy="348600"/>
            <a:chOff x="2483062" y="1074050"/>
            <a:chExt cx="4254123" cy="348600"/>
          </a:xfrm>
        </p:grpSpPr>
        <p:sp>
          <p:nvSpPr>
            <p:cNvPr id="199" name="Google Shape;199;p18"/>
            <p:cNvSpPr txBox="1"/>
            <p:nvPr/>
          </p:nvSpPr>
          <p:spPr>
            <a:xfrm>
              <a:off x="2483062" y="1130900"/>
              <a:ext cx="10086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285F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History</a:t>
              </a:r>
              <a:endParaRPr sz="7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  <a:p>
              <a:pPr indent="0" lvl="0" marL="0" rtl="0" algn="ctr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Collecting Patient EMR</a:t>
              </a:r>
              <a:endParaRPr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0" name="Google Shape;200;p18"/>
            <p:cNvSpPr txBox="1"/>
            <p:nvPr/>
          </p:nvSpPr>
          <p:spPr>
            <a:xfrm>
              <a:off x="5314586" y="1074050"/>
              <a:ext cx="1422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285F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Real Time Health Monitoring</a:t>
              </a:r>
              <a:endParaRPr sz="7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  <a:p>
              <a:pPr indent="0" lvl="0" marL="0" rtl="0" algn="ctr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Get wearables data</a:t>
              </a:r>
              <a:endParaRPr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01" name="Google Shape;201;p18"/>
            <p:cNvCxnSpPr/>
            <p:nvPr/>
          </p:nvCxnSpPr>
          <p:spPr>
            <a:xfrm>
              <a:off x="3661418" y="1074050"/>
              <a:ext cx="0" cy="348600"/>
            </a:xfrm>
            <a:prstGeom prst="straightConnector1">
              <a:avLst/>
            </a:prstGeom>
            <a:noFill/>
            <a:ln cap="flat" cmpd="sng" w="9525">
              <a:solidFill>
                <a:srgbClr val="5F636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5144830" y="1074050"/>
              <a:ext cx="0" cy="348600"/>
            </a:xfrm>
            <a:prstGeom prst="straightConnector1">
              <a:avLst/>
            </a:prstGeom>
            <a:noFill/>
            <a:ln cap="flat" cmpd="sng" w="9525">
              <a:solidFill>
                <a:srgbClr val="5F636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03" name="Google Shape;203;p18"/>
            <p:cNvSpPr txBox="1"/>
            <p:nvPr/>
          </p:nvSpPr>
          <p:spPr>
            <a:xfrm>
              <a:off x="3831174" y="1074050"/>
              <a:ext cx="1143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285F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Build Current Habits</a:t>
              </a:r>
              <a:endParaRPr sz="7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  <a:p>
              <a:pPr indent="0" lvl="0" marL="0" rtl="0" algn="ctr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Collect answers for standard Questionnaire</a:t>
              </a:r>
              <a:endParaRPr sz="7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140350" y="505675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Quantified Health Impact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311000" y="4217531"/>
            <a:ext cx="16641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Accidents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reduced by </a:t>
            </a:r>
            <a:r>
              <a:rPr b="1"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XX</a:t>
            </a:r>
            <a:r>
              <a:rPr b="1"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% 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by drivers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163040" y="308195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Insurance claim for errors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reduced by</a:t>
            </a:r>
            <a:r>
              <a:rPr b="1"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XX% per patient.</a:t>
            </a:r>
            <a:endParaRPr b="1"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115791" y="23022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Lower readmission rates for chronic disease seen.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3" name="Google Shape;213;p19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088" y="132398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6705840" y="113123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Clinical expenses and sick days reduced by </a:t>
            </a:r>
            <a:r>
              <a:rPr b="1"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XX</a:t>
            </a:r>
            <a:r>
              <a:rPr b="1"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%.</a:t>
            </a:r>
            <a:endParaRPr b="1"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5" name="Google Shape;215;p19"/>
          <p:cNvCxnSpPr>
            <a:stCxn id="213" idx="0"/>
          </p:cNvCxnSpPr>
          <p:nvPr/>
        </p:nvCxnSpPr>
        <p:spPr>
          <a:xfrm flipH="1" rot="10800000">
            <a:off x="4561638" y="1315286"/>
            <a:ext cx="2034000" cy="87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9"/>
          <p:cNvCxnSpPr>
            <a:stCxn id="213" idx="3"/>
          </p:cNvCxnSpPr>
          <p:nvPr/>
        </p:nvCxnSpPr>
        <p:spPr>
          <a:xfrm>
            <a:off x="6148188" y="2910536"/>
            <a:ext cx="1694400" cy="153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9"/>
          <p:cNvCxnSpPr>
            <a:stCxn id="213" idx="1"/>
          </p:cNvCxnSpPr>
          <p:nvPr/>
        </p:nvCxnSpPr>
        <p:spPr>
          <a:xfrm flipH="1">
            <a:off x="1273188" y="2910536"/>
            <a:ext cx="1701900" cy="54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9"/>
          <p:cNvCxnSpPr>
            <a:stCxn id="213" idx="2"/>
          </p:cNvCxnSpPr>
          <p:nvPr/>
        </p:nvCxnSpPr>
        <p:spPr>
          <a:xfrm flipH="1">
            <a:off x="2667738" y="4497086"/>
            <a:ext cx="1893900" cy="9600"/>
          </a:xfrm>
          <a:prstGeom prst="straightConnector1">
            <a:avLst/>
          </a:prstGeom>
          <a:noFill/>
          <a:ln cap="flat" cmpd="sng" w="19050">
            <a:solidFill>
              <a:srgbClr val="FBBC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311700" y="318575"/>
            <a:ext cx="572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So </a:t>
            </a:r>
            <a:r>
              <a:rPr b="1" lang="en" sz="2300">
                <a:solidFill>
                  <a:srgbClr val="B6D7A8"/>
                </a:solidFill>
              </a:rPr>
              <a:t>What</a:t>
            </a:r>
            <a:r>
              <a:rPr b="1" lang="en" sz="2300">
                <a:solidFill>
                  <a:srgbClr val="B6D7A8"/>
                </a:solidFill>
              </a:rPr>
              <a:t>?</a:t>
            </a:r>
            <a:endParaRPr b="1" sz="2300">
              <a:solidFill>
                <a:srgbClr val="B6D7A8"/>
              </a:solidFill>
            </a:endParaRPr>
          </a:p>
        </p:txBody>
      </p:sp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311700" y="1667400"/>
            <a:ext cx="3669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Reduced Burnout &amp; Turnover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Increased Safety &amp; Performance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Optimized Resource Allocation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Commitment to People Care</a:t>
            </a:r>
            <a:endParaRPr/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b="22484" l="13346" r="11289" t="18733"/>
          <a:stretch/>
        </p:blipFill>
        <p:spPr>
          <a:xfrm>
            <a:off x="5" y="4568875"/>
            <a:ext cx="734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6192000" y="152400"/>
            <a:ext cx="2639291" cy="483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1560975" y="1991275"/>
            <a:ext cx="69243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</a:rPr>
              <a:t>Let’s take a </a:t>
            </a:r>
            <a:r>
              <a:rPr b="1" lang="en" sz="3600">
                <a:solidFill>
                  <a:srgbClr val="B6D7A8"/>
                </a:solidFill>
              </a:rPr>
              <a:t>look </a:t>
            </a:r>
            <a:r>
              <a:rPr b="1" lang="en" sz="2300">
                <a:solidFill>
                  <a:srgbClr val="666666"/>
                </a:solidFill>
              </a:rPr>
              <a:t>at the solution</a:t>
            </a:r>
            <a:endParaRPr b="1" sz="2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